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17" r:id="rId3"/>
    <p:sldId id="258" r:id="rId5"/>
    <p:sldId id="437" r:id="rId6"/>
    <p:sldId id="454" r:id="rId7"/>
    <p:sldId id="439" r:id="rId8"/>
    <p:sldId id="442" r:id="rId9"/>
    <p:sldId id="462" r:id="rId10"/>
    <p:sldId id="463" r:id="rId11"/>
    <p:sldId id="443" r:id="rId12"/>
    <p:sldId id="464" r:id="rId13"/>
    <p:sldId id="465" r:id="rId14"/>
    <p:sldId id="466" r:id="rId15"/>
    <p:sldId id="440" r:id="rId16"/>
    <p:sldId id="441" r:id="rId17"/>
    <p:sldId id="427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6F6F6"/>
    <a:srgbClr val="00A3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70" autoAdjust="0"/>
    <p:restoredTop sz="94660"/>
  </p:normalViewPr>
  <p:slideViewPr>
    <p:cSldViewPr snapToGrid="0">
      <p:cViewPr varScale="1">
        <p:scale>
          <a:sx n="83" d="100"/>
          <a:sy n="83" d="100"/>
        </p:scale>
        <p:origin x="48" y="-240"/>
      </p:cViewPr>
      <p:guideLst>
        <p:guide orient="horz" pos="212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6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C0F7B8-3097-4669-8E62-5BE6BCD9FB5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94B9-1F08-48DF-B7B6-E879767F1CA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E94B9-1F08-48DF-B7B6-E879767F1C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5A05C-F0C7-42B6-A6FD-D285A38D148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61266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市场分析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87022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投资回报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3" rIns="91424" bIns="45713" rtlCol="0" anchor="ctr"/>
          <a:lstStyle/>
          <a:p>
            <a:pPr algn="ctr"/>
            <a:endParaRPr lang="zh-CN" altLang="en-US" sz="2400"/>
          </a:p>
        </p:txBody>
      </p:sp>
      <p:sp>
        <p:nvSpPr>
          <p:cNvPr id="3" name="TextBox 1"/>
          <p:cNvSpPr txBox="1"/>
          <p:nvPr userDrawn="1"/>
        </p:nvSpPr>
        <p:spPr>
          <a:xfrm>
            <a:off x="5154218" y="491612"/>
            <a:ext cx="1723516" cy="399967"/>
          </a:xfrm>
          <a:prstGeom prst="rect">
            <a:avLst/>
          </a:prstGeom>
          <a:noFill/>
        </p:spPr>
        <p:txBody>
          <a:bodyPr wrap="none" lIns="91424" tIns="45713" rIns="91424" bIns="45713" rtlCol="0">
            <a:spAutoFit/>
          </a:bodyPr>
          <a:lstStyle/>
          <a:p>
            <a:pPr lvl="0" algn="ctr"/>
            <a:r>
              <a:rPr lang="zh-CN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点击添加标题</a:t>
            </a:r>
            <a:endParaRPr lang="en-US" altLang="zh-CN" sz="2000" b="1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2"/>
          <p:cNvSpPr txBox="1"/>
          <p:nvPr userDrawn="1"/>
        </p:nvSpPr>
        <p:spPr>
          <a:xfrm>
            <a:off x="4366331" y="947397"/>
            <a:ext cx="3416309" cy="461651"/>
          </a:xfrm>
          <a:prstGeom prst="rect">
            <a:avLst/>
          </a:prstGeom>
          <a:noFill/>
        </p:spPr>
        <p:txBody>
          <a:bodyPr wrap="square" lIns="91424" tIns="45713" rIns="91424" bIns="45713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您的内容打在这里，或通过复制文本后在此选择粘贴，并选择只保留文字。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第五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1F931BFC-FA3C-44C9-BDF3-A1EA94A517F2}" type="datetime1">
              <a:rPr lang="zh-CN" altLang="en-US"/>
            </a:fld>
            <a:endParaRPr lang="zh-CN" altLang="en-US" sz="1865" dirty="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2E9294EB-43AD-4253-9111-B513B7CCDA25}" type="slidenum">
              <a:rPr lang="zh-CN" altLang="en-US"/>
            </a:fld>
            <a:endParaRPr lang="zh-CN" altLang="en-US" sz="1865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3000">
    <p:cover dir="l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84000"/>
                </a:schemeClr>
              </a:gs>
              <a:gs pos="56000">
                <a:srgbClr val="FCFDFA">
                  <a:alpha val="88000"/>
                </a:srgbClr>
              </a:gs>
              <a:gs pos="100000">
                <a:schemeClr val="bg1">
                  <a:alpha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9" tIns="45715" rIns="91429" bIns="45715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22629" y="283635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37"/>
          <p:cNvSpPr txBox="1"/>
          <p:nvPr userDrawn="1"/>
        </p:nvSpPr>
        <p:spPr>
          <a:xfrm>
            <a:off x="1274144" y="270756"/>
            <a:ext cx="1415726" cy="461643"/>
          </a:xfrm>
          <a:prstGeom prst="rect">
            <a:avLst/>
          </a:prstGeom>
          <a:noFill/>
        </p:spPr>
        <p:txBody>
          <a:bodyPr wrap="none" lIns="91417" tIns="45709" rIns="91417" bIns="45709" rtlCol="0">
            <a:spAutoFit/>
          </a:bodyPr>
          <a:lstStyle/>
          <a:p>
            <a:pPr lvl="0" defTabSz="914400">
              <a:defRPr/>
            </a:pPr>
            <a:r>
              <a:rPr lang="zh-CN" altLang="en-US" sz="24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产品运行</a:t>
            </a:r>
            <a:endParaRPr kumimoji="0" lang="zh-CN" alt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五边形 2"/>
          <p:cNvSpPr>
            <a:spLocks noChangeArrowheads="1"/>
          </p:cNvSpPr>
          <p:nvPr userDrawn="1"/>
        </p:nvSpPr>
        <p:spPr bwMode="auto">
          <a:xfrm>
            <a:off x="0" y="317501"/>
            <a:ext cx="698227" cy="471488"/>
          </a:xfrm>
          <a:prstGeom prst="homePlate">
            <a:avLst>
              <a:gd name="adj" fmla="val 49904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  <p:sp>
        <p:nvSpPr>
          <p:cNvPr id="7" name="燕尾形 8"/>
          <p:cNvSpPr>
            <a:spLocks noChangeArrowheads="1"/>
          </p:cNvSpPr>
          <p:nvPr userDrawn="1"/>
        </p:nvSpPr>
        <p:spPr bwMode="auto">
          <a:xfrm>
            <a:off x="566516" y="317501"/>
            <a:ext cx="431632" cy="471488"/>
          </a:xfrm>
          <a:prstGeom prst="chevron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00" tIns="45700" rIns="91400" bIns="45700"/>
          <a:lstStyle/>
          <a:p>
            <a:endParaRPr lang="zh-CN" altLang="en-US"/>
          </a:p>
        </p:txBody>
      </p:sp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7" grpId="0" animBg="1" autoUpdateAnimBg="0"/>
    </p:bld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56BBA-ABFE-41B3-B648-AB586EB40D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5F372B-0072-4BE8-B1FF-3116CE4E13A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</p:sldLayoutIdLst>
  <p:transition spd="slow" advClick="0" advTm="3000">
    <p:cover dir="l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23.xml"/><Relationship Id="rId5" Type="http://schemas.openxmlformats.org/officeDocument/2006/relationships/image" Target="../media/image4.jpe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5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7.xml"/><Relationship Id="rId4" Type="http://schemas.openxmlformats.org/officeDocument/2006/relationships/hyperlink" Target="https://pptsupermarket.com/&#8212;&#8212;2021.10.10" TargetMode="External"/><Relationship Id="rId3" Type="http://schemas.openxmlformats.org/officeDocument/2006/relationships/hyperlink" Target="https://www.cnblogs.com/zpfbuaa/p/6974035.html" TargetMode="Externa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3.xml"/><Relationship Id="rId2" Type="http://schemas.openxmlformats.org/officeDocument/2006/relationships/image" Target="../media/image4.jpeg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7.xml"/><Relationship Id="rId4" Type="http://schemas.openxmlformats.org/officeDocument/2006/relationships/image" Target="../media/image4.jpeg"/><Relationship Id="rId3" Type="http://schemas.openxmlformats.org/officeDocument/2006/relationships/image" Target="../media/image6.png"/><Relationship Id="rId2" Type="http://schemas.openxmlformats.org/officeDocument/2006/relationships/tags" Target="../tags/tag1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2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3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4.xml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7.xml"/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206"/>
          <a:stretch>
            <a:fillRect/>
          </a:stretch>
        </p:blipFill>
        <p:spPr>
          <a:xfrm rot="16200000">
            <a:off x="6925266" y="1499518"/>
            <a:ext cx="6752664" cy="3772929"/>
          </a:xfrm>
          <a:prstGeom prst="rect">
            <a:avLst/>
          </a:prstGeom>
          <a:solidFill>
            <a:srgbClr val="F6F6F6"/>
          </a:solidFill>
        </p:spPr>
      </p:pic>
      <p:sp>
        <p:nvSpPr>
          <p:cNvPr id="5" name="文本框 3"/>
          <p:cNvSpPr txBox="1"/>
          <p:nvPr/>
        </p:nvSpPr>
        <p:spPr>
          <a:xfrm>
            <a:off x="1051214" y="3064805"/>
            <a:ext cx="7799847" cy="984857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r>
              <a:rPr lang="zh-CN" altLang="en-US" sz="5800" dirty="0">
                <a:ln w="1270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综艺体简" panose="02010609000101010101" pitchFamily="49" charset="-122"/>
              </a:rPr>
              <a:t>城院生态圈项目计划书</a:t>
            </a:r>
            <a:endParaRPr lang="zh-CN" altLang="en-US" sz="5800" dirty="0">
              <a:ln w="1270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经典综艺体简" panose="02010609000101010101" pitchFamily="49" charset="-122"/>
            </a:endParaRPr>
          </a:p>
        </p:txBody>
      </p:sp>
      <p:pic>
        <p:nvPicPr>
          <p:cNvPr id="2" name="纯音乐 - 阿兰蒂斯之恋 - aranjuez mon auour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104459" y="1993830"/>
            <a:ext cx="812549" cy="812549"/>
          </a:xfrm>
          <a:prstGeom prst="rect">
            <a:avLst/>
          </a:prstGeom>
        </p:spPr>
      </p:pic>
      <p:sp>
        <p:nvSpPr>
          <p:cNvPr id="7" name="文本框 5"/>
          <p:cNvSpPr txBox="1"/>
          <p:nvPr/>
        </p:nvSpPr>
        <p:spPr>
          <a:xfrm>
            <a:off x="3039941" y="4883729"/>
            <a:ext cx="3258831" cy="2769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6" rIns="91412" bIns="4570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汇报小组：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G005</a:t>
            </a:r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      时间：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2021.10.13</a:t>
            </a:r>
            <a:endParaRPr lang="zh-CN" altLang="zh-CN" sz="1200" dirty="0">
              <a:solidFill>
                <a:schemeClr val="bg1"/>
              </a:solidFill>
              <a:latin typeface="锐字云字库美黑体1.0" panose="02010604000000000000" charset="-122"/>
              <a:ea typeface="锐字云字库美黑体1.0" panose="02010604000000000000" charset="-122"/>
            </a:endParaRPr>
          </a:p>
        </p:txBody>
      </p:sp>
      <p:sp>
        <p:nvSpPr>
          <p:cNvPr id="19" name="TextBox 71"/>
          <p:cNvSpPr txBox="1"/>
          <p:nvPr/>
        </p:nvSpPr>
        <p:spPr>
          <a:xfrm>
            <a:off x="3776868" y="428459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阶段性工作汇报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973" y="532162"/>
            <a:ext cx="2750330" cy="2896837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99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899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/>
      <p:bldP spid="7" grpId="0" animBg="1"/>
      <p:bldP spid="1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可行性分析报告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070109" y="155740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经济可行性</a:t>
            </a:r>
            <a:endParaRPr lang="zh-CN" altLang="en-US" sz="2535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183890" y="2206625"/>
            <a:ext cx="628205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开发环境：腾讯云</a:t>
            </a:r>
            <a:endParaRPr lang="zh-CN" altLang="en-US" sz="12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设备：笔记本电脑</a:t>
            </a:r>
            <a:endParaRPr lang="zh-CN" altLang="en-US" sz="12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软件：微信开发者工具、PhotoShop、Navicat for MySQL（TBD）</a:t>
            </a:r>
            <a:endParaRPr lang="zh-CN" altLang="en-US" sz="12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非一次性投资：团建费</a:t>
            </a:r>
            <a:endParaRPr lang="zh-CN" altLang="en-US" sz="12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aphicFrame>
        <p:nvGraphicFramePr>
          <p:cNvPr id="10" name="表格 9"/>
          <p:cNvGraphicFramePr/>
          <p:nvPr>
            <p:custDataLst>
              <p:tags r:id="rId3"/>
            </p:custDataLst>
          </p:nvPr>
        </p:nvGraphicFramePr>
        <p:xfrm>
          <a:off x="3183890" y="3204210"/>
          <a:ext cx="6509385" cy="2309495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198245"/>
                <a:gridCol w="991870"/>
                <a:gridCol w="991870"/>
                <a:gridCol w="991870"/>
                <a:gridCol w="991235"/>
                <a:gridCol w="1344295"/>
              </a:tblGrid>
              <a:tr h="2305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项目名称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单价（元）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数量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单位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小计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备注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</a:tr>
              <a:tr h="6934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团队资金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300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1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个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300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团队物资购买（如会议物资、学习资源、服务器等）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</a:tr>
              <a:tr h="11550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人力成本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6467.58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3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人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19402.74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每月平均工作21.75天(估算71天)，每天两小时，算得私营平均时薪[2]乘1.5倍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</a:tr>
              <a:tr h="2305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000"/>
                        <a:t>总计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 gridSpan="5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000"/>
                        <a:t>19702.74元</a:t>
                      </a:r>
                      <a:endParaRPr lang="en-US" altLang="en-US" sz="1000"/>
                    </a:p>
                  </a:txBody>
                  <a:tcPr marL="68580" marR="68580" marT="0" marB="0" vert="horz" anchor="t" anchorCtr="0"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</a:tbl>
          </a:graphicData>
        </a:graphic>
      </p:graphicFrame>
      <p:sp>
        <p:nvSpPr>
          <p:cNvPr id="37" name="ï$ḻîdè"/>
          <p:cNvSpPr/>
          <p:nvPr/>
        </p:nvSpPr>
        <p:spPr>
          <a:xfrm>
            <a:off x="2008505" y="1370965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0" name="îsļidê"/>
          <p:cNvSpPr/>
          <p:nvPr/>
        </p:nvSpPr>
        <p:spPr>
          <a:xfrm>
            <a:off x="2226310" y="1640205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cover dir="l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可行性分析报告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854084" y="1164337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技术可行性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54200" y="1813560"/>
            <a:ext cx="90595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</a:t>
            </a: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“城院生态圈“采用前端VUE后端Spring Boot，数据库Mysql方法实现。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小组成员已全部修读过数据库原理课程，掌握Mysql数据库的操作方法，并在短学期充分应用，Spring Boot继承自JAVA平台的Spring框架，小组成员已全部修读过面向对象程序设计，掌握JAVA语言，同学期也在学习Java高级程序设计，有JAVA的使用经验以及教程资源。并且VUE是web语言的衍生，微信小程序界面语言和web基本相似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题选择后，组长分配了小组成员技术实现方向，小组三人，一个主攻VUE，一个负责后端，两名组员都修读过web，因此只要随计划书进展，在技术实现上可以把控，当然不排除开发过程中会遇到问题，小组成员基本能应对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7" name="ï$ḻîdè"/>
          <p:cNvSpPr/>
          <p:nvPr/>
        </p:nvSpPr>
        <p:spPr>
          <a:xfrm>
            <a:off x="792480" y="977900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0" name="îsļidê"/>
          <p:cNvSpPr/>
          <p:nvPr/>
        </p:nvSpPr>
        <p:spPr>
          <a:xfrm>
            <a:off x="1010285" y="1247140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854084" y="313601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操作可行性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54200" y="3785235"/>
            <a:ext cx="90595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本项目基于微信小程序，不需要下载安装即可使用，它实现了应用“触手可及”的梦想，用户扫一扫或搜一下即可打开应用。并且城院生态圈小程序参考云朵朵小程序，城院用户适应成本低，上手非常快，并且面友好简洁，美观大方，小程序高度优化，可同时满足多人同时访问而不会发生卡顿。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ï$ḻîdè"/>
          <p:cNvSpPr/>
          <p:nvPr/>
        </p:nvSpPr>
        <p:spPr>
          <a:xfrm>
            <a:off x="792480" y="2949575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îsļidê"/>
          <p:cNvSpPr/>
          <p:nvPr/>
        </p:nvSpPr>
        <p:spPr>
          <a:xfrm>
            <a:off x="1010285" y="3218815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854084" y="459778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法律可行性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854200" y="5247005"/>
            <a:ext cx="90595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法律是依法治国的根本，本项目的开发将严格遵守法律，项目开发期间</a:t>
            </a:r>
            <a:r>
              <a:rPr 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所有技术资料都由提出方保管，使用的资源</a:t>
            </a:r>
            <a:r>
              <a:rPr lang="zh-CN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仅供内部学习交流</a:t>
            </a:r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，开发人员遵循法律规范、严守法律底线。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除此之外，在进行文档编写时，我们会遵守以下几条原则：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（1）凡已公布国家/行业标准的遵循国家行业标准；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（2）无国家/行业标准的参考国际标准、外国国家标准；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（3）参考国内各地已经形成的标准、规范；</a:t>
            </a:r>
            <a:endParaRPr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ï$ḻîdè"/>
          <p:cNvSpPr/>
          <p:nvPr/>
        </p:nvSpPr>
        <p:spPr>
          <a:xfrm>
            <a:off x="792480" y="4411345"/>
            <a:ext cx="866140" cy="835660"/>
          </a:xfrm>
          <a:prstGeom prst="ellipse">
            <a:avLst/>
          </a:prstGeom>
          <a:solidFill>
            <a:srgbClr val="E24E0C"/>
          </a:solidFill>
          <a:ln>
            <a:solidFill>
              <a:srgbClr val="C04141"/>
            </a:solidFill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îsļidê"/>
          <p:cNvSpPr/>
          <p:nvPr/>
        </p:nvSpPr>
        <p:spPr>
          <a:xfrm>
            <a:off x="1010285" y="4680585"/>
            <a:ext cx="430530" cy="297180"/>
          </a:xfrm>
          <a:custGeom>
            <a:avLst/>
            <a:gdLst>
              <a:gd name="T0" fmla="*/ 4687 w 4853"/>
              <a:gd name="T1" fmla="*/ 0 h 3873"/>
              <a:gd name="T2" fmla="*/ 167 w 4853"/>
              <a:gd name="T3" fmla="*/ 0 h 3873"/>
              <a:gd name="T4" fmla="*/ 0 w 4853"/>
              <a:gd name="T5" fmla="*/ 167 h 3873"/>
              <a:gd name="T6" fmla="*/ 0 w 4853"/>
              <a:gd name="T7" fmla="*/ 3060 h 3873"/>
              <a:gd name="T8" fmla="*/ 167 w 4853"/>
              <a:gd name="T9" fmla="*/ 3227 h 3873"/>
              <a:gd name="T10" fmla="*/ 1787 w 4853"/>
              <a:gd name="T11" fmla="*/ 3227 h 3873"/>
              <a:gd name="T12" fmla="*/ 1787 w 4853"/>
              <a:gd name="T13" fmla="*/ 3540 h 3873"/>
              <a:gd name="T14" fmla="*/ 1390 w 4853"/>
              <a:gd name="T15" fmla="*/ 3540 h 3873"/>
              <a:gd name="T16" fmla="*/ 1223 w 4853"/>
              <a:gd name="T17" fmla="*/ 3706 h 3873"/>
              <a:gd name="T18" fmla="*/ 1390 w 4853"/>
              <a:gd name="T19" fmla="*/ 3873 h 3873"/>
              <a:gd name="T20" fmla="*/ 1953 w 4853"/>
              <a:gd name="T21" fmla="*/ 3873 h 3873"/>
              <a:gd name="T22" fmla="*/ 2900 w 4853"/>
              <a:gd name="T23" fmla="*/ 3873 h 3873"/>
              <a:gd name="T24" fmla="*/ 3463 w 4853"/>
              <a:gd name="T25" fmla="*/ 3873 h 3873"/>
              <a:gd name="T26" fmla="*/ 3630 w 4853"/>
              <a:gd name="T27" fmla="*/ 3706 h 3873"/>
              <a:gd name="T28" fmla="*/ 3463 w 4853"/>
              <a:gd name="T29" fmla="*/ 3540 h 3873"/>
              <a:gd name="T30" fmla="*/ 3067 w 4853"/>
              <a:gd name="T31" fmla="*/ 3540 h 3873"/>
              <a:gd name="T32" fmla="*/ 3067 w 4853"/>
              <a:gd name="T33" fmla="*/ 3227 h 3873"/>
              <a:gd name="T34" fmla="*/ 4687 w 4853"/>
              <a:gd name="T35" fmla="*/ 3227 h 3873"/>
              <a:gd name="T36" fmla="*/ 4853 w 4853"/>
              <a:gd name="T37" fmla="*/ 3060 h 3873"/>
              <a:gd name="T38" fmla="*/ 4853 w 4853"/>
              <a:gd name="T39" fmla="*/ 167 h 3873"/>
              <a:gd name="T40" fmla="*/ 4687 w 4853"/>
              <a:gd name="T41" fmla="*/ 0 h 3873"/>
              <a:gd name="T42" fmla="*/ 2733 w 4853"/>
              <a:gd name="T43" fmla="*/ 3540 h 3873"/>
              <a:gd name="T44" fmla="*/ 2120 w 4853"/>
              <a:gd name="T45" fmla="*/ 3540 h 3873"/>
              <a:gd name="T46" fmla="*/ 2120 w 4853"/>
              <a:gd name="T47" fmla="*/ 3227 h 3873"/>
              <a:gd name="T48" fmla="*/ 2733 w 4853"/>
              <a:gd name="T49" fmla="*/ 3227 h 3873"/>
              <a:gd name="T50" fmla="*/ 2733 w 4853"/>
              <a:gd name="T51" fmla="*/ 3540 h 3873"/>
              <a:gd name="T52" fmla="*/ 4520 w 4853"/>
              <a:gd name="T53" fmla="*/ 2894 h 3873"/>
              <a:gd name="T54" fmla="*/ 4330 w 4853"/>
              <a:gd name="T55" fmla="*/ 2894 h 3873"/>
              <a:gd name="T56" fmla="*/ 4330 w 4853"/>
              <a:gd name="T57" fmla="*/ 2752 h 3873"/>
              <a:gd name="T58" fmla="*/ 4164 w 4853"/>
              <a:gd name="T59" fmla="*/ 2586 h 3873"/>
              <a:gd name="T60" fmla="*/ 3997 w 4853"/>
              <a:gd name="T61" fmla="*/ 2752 h 3873"/>
              <a:gd name="T62" fmla="*/ 3997 w 4853"/>
              <a:gd name="T63" fmla="*/ 2894 h 3873"/>
              <a:gd name="T64" fmla="*/ 3724 w 4853"/>
              <a:gd name="T65" fmla="*/ 2894 h 3873"/>
              <a:gd name="T66" fmla="*/ 3724 w 4853"/>
              <a:gd name="T67" fmla="*/ 2752 h 3873"/>
              <a:gd name="T68" fmla="*/ 3557 w 4853"/>
              <a:gd name="T69" fmla="*/ 2586 h 3873"/>
              <a:gd name="T70" fmla="*/ 3390 w 4853"/>
              <a:gd name="T71" fmla="*/ 2752 h 3873"/>
              <a:gd name="T72" fmla="*/ 3390 w 4853"/>
              <a:gd name="T73" fmla="*/ 2894 h 3873"/>
              <a:gd name="T74" fmla="*/ 333 w 4853"/>
              <a:gd name="T75" fmla="*/ 2894 h 3873"/>
              <a:gd name="T76" fmla="*/ 333 w 4853"/>
              <a:gd name="T77" fmla="*/ 334 h 3873"/>
              <a:gd name="T78" fmla="*/ 4520 w 4853"/>
              <a:gd name="T79" fmla="*/ 334 h 3873"/>
              <a:gd name="T80" fmla="*/ 4520 w 4853"/>
              <a:gd name="T81" fmla="*/ 2894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853" h="3873">
                <a:moveTo>
                  <a:pt x="4687" y="0"/>
                </a:moveTo>
                <a:lnTo>
                  <a:pt x="167" y="0"/>
                </a:lnTo>
                <a:cubicBezTo>
                  <a:pt x="75" y="0"/>
                  <a:pt x="0" y="75"/>
                  <a:pt x="0" y="167"/>
                </a:cubicBezTo>
                <a:lnTo>
                  <a:pt x="0" y="3060"/>
                </a:lnTo>
                <a:cubicBezTo>
                  <a:pt x="0" y="3152"/>
                  <a:pt x="75" y="3227"/>
                  <a:pt x="167" y="3227"/>
                </a:cubicBezTo>
                <a:lnTo>
                  <a:pt x="1787" y="3227"/>
                </a:lnTo>
                <a:lnTo>
                  <a:pt x="1787" y="3540"/>
                </a:lnTo>
                <a:lnTo>
                  <a:pt x="1390" y="3540"/>
                </a:lnTo>
                <a:cubicBezTo>
                  <a:pt x="1298" y="3540"/>
                  <a:pt x="1223" y="3614"/>
                  <a:pt x="1223" y="3706"/>
                </a:cubicBezTo>
                <a:cubicBezTo>
                  <a:pt x="1223" y="3799"/>
                  <a:pt x="1298" y="3873"/>
                  <a:pt x="1390" y="3873"/>
                </a:cubicBezTo>
                <a:lnTo>
                  <a:pt x="1953" y="3873"/>
                </a:lnTo>
                <a:lnTo>
                  <a:pt x="2900" y="3873"/>
                </a:lnTo>
                <a:lnTo>
                  <a:pt x="3463" y="3873"/>
                </a:lnTo>
                <a:cubicBezTo>
                  <a:pt x="3555" y="3873"/>
                  <a:pt x="3630" y="3799"/>
                  <a:pt x="3630" y="3706"/>
                </a:cubicBezTo>
                <a:cubicBezTo>
                  <a:pt x="3630" y="3614"/>
                  <a:pt x="3555" y="3540"/>
                  <a:pt x="3463" y="3540"/>
                </a:cubicBezTo>
                <a:lnTo>
                  <a:pt x="3067" y="3540"/>
                </a:lnTo>
                <a:lnTo>
                  <a:pt x="3067" y="3227"/>
                </a:lnTo>
                <a:lnTo>
                  <a:pt x="4687" y="3227"/>
                </a:lnTo>
                <a:cubicBezTo>
                  <a:pt x="4779" y="3227"/>
                  <a:pt x="4853" y="3152"/>
                  <a:pt x="4853" y="3060"/>
                </a:cubicBezTo>
                <a:lnTo>
                  <a:pt x="4853" y="167"/>
                </a:lnTo>
                <a:cubicBezTo>
                  <a:pt x="4853" y="75"/>
                  <a:pt x="4779" y="0"/>
                  <a:pt x="4687" y="0"/>
                </a:cubicBezTo>
                <a:close/>
                <a:moveTo>
                  <a:pt x="2733" y="3540"/>
                </a:moveTo>
                <a:lnTo>
                  <a:pt x="2120" y="3540"/>
                </a:lnTo>
                <a:lnTo>
                  <a:pt x="2120" y="3227"/>
                </a:lnTo>
                <a:lnTo>
                  <a:pt x="2733" y="3227"/>
                </a:lnTo>
                <a:lnTo>
                  <a:pt x="2733" y="3540"/>
                </a:lnTo>
                <a:close/>
                <a:moveTo>
                  <a:pt x="4520" y="2894"/>
                </a:moveTo>
                <a:lnTo>
                  <a:pt x="4330" y="2894"/>
                </a:lnTo>
                <a:lnTo>
                  <a:pt x="4330" y="2752"/>
                </a:lnTo>
                <a:cubicBezTo>
                  <a:pt x="4330" y="2660"/>
                  <a:pt x="4256" y="2586"/>
                  <a:pt x="4164" y="2586"/>
                </a:cubicBezTo>
                <a:cubicBezTo>
                  <a:pt x="4072" y="2586"/>
                  <a:pt x="3997" y="2660"/>
                  <a:pt x="3997" y="2752"/>
                </a:cubicBezTo>
                <a:lnTo>
                  <a:pt x="3997" y="2894"/>
                </a:lnTo>
                <a:lnTo>
                  <a:pt x="3724" y="2894"/>
                </a:lnTo>
                <a:lnTo>
                  <a:pt x="3724" y="2752"/>
                </a:lnTo>
                <a:cubicBezTo>
                  <a:pt x="3724" y="2660"/>
                  <a:pt x="3649" y="2586"/>
                  <a:pt x="3557" y="2586"/>
                </a:cubicBezTo>
                <a:cubicBezTo>
                  <a:pt x="3465" y="2586"/>
                  <a:pt x="3390" y="2660"/>
                  <a:pt x="3390" y="2752"/>
                </a:cubicBezTo>
                <a:lnTo>
                  <a:pt x="3390" y="2894"/>
                </a:lnTo>
                <a:lnTo>
                  <a:pt x="333" y="2894"/>
                </a:lnTo>
                <a:lnTo>
                  <a:pt x="333" y="334"/>
                </a:lnTo>
                <a:lnTo>
                  <a:pt x="4520" y="334"/>
                </a:lnTo>
                <a:lnTo>
                  <a:pt x="4520" y="2894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6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zh-CN" altLang="en-US" sz="2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3000">
    <p:cover dir="l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可行性分析报告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996959" y="1091947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Strengths / 优势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92985" y="1809750"/>
            <a:ext cx="32048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a.无需下载，也无需注册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b.代码封装条件优，打开快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c.开发维护成本低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174115" y="1031240"/>
            <a:ext cx="600075" cy="590550"/>
            <a:chOff x="1489" y="1766"/>
            <a:chExt cx="1942" cy="1942"/>
          </a:xfrm>
        </p:grpSpPr>
        <p:sp>
          <p:nvSpPr>
            <p:cNvPr id="16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7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289685" y="1092200"/>
            <a:ext cx="367030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481445" y="1044575"/>
            <a:ext cx="600075" cy="590550"/>
            <a:chOff x="1489" y="1766"/>
            <a:chExt cx="1942" cy="1942"/>
          </a:xfrm>
        </p:grpSpPr>
        <p:sp>
          <p:nvSpPr>
            <p:cNvPr id="11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2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6529070" y="1105535"/>
            <a:ext cx="427990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152525" y="3968750"/>
            <a:ext cx="600075" cy="590550"/>
            <a:chOff x="1489" y="1766"/>
            <a:chExt cx="1942" cy="1942"/>
          </a:xfrm>
        </p:grpSpPr>
        <p:sp>
          <p:nvSpPr>
            <p:cNvPr id="22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23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1239520" y="4029710"/>
            <a:ext cx="476885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268094" y="109893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Weaknesses / 缺陷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556500" y="1823085"/>
            <a:ext cx="2924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a.受微信平台限制，无法开发大型程序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b.技术框架不稳定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c.不能跳转外链网址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988704" y="393738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Opportunities / 机会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284730" y="4702810"/>
            <a:ext cx="2924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a.微信用户基数大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b.移动应用发展趋势良好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c.微信小程序开发准入门槛低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6480810" y="3937635"/>
            <a:ext cx="600075" cy="590550"/>
            <a:chOff x="1489" y="1766"/>
            <a:chExt cx="1942" cy="1942"/>
          </a:xfrm>
        </p:grpSpPr>
        <p:sp>
          <p:nvSpPr>
            <p:cNvPr id="47" name="Rectangle 20"/>
            <p:cNvSpPr/>
            <p:nvPr/>
          </p:nvSpPr>
          <p:spPr>
            <a:xfrm>
              <a:off x="1489" y="1766"/>
              <a:ext cx="1943" cy="194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8" name="Rectangle 21"/>
            <p:cNvSpPr/>
            <p:nvPr/>
          </p:nvSpPr>
          <p:spPr>
            <a:xfrm>
              <a:off x="1489" y="3550"/>
              <a:ext cx="1943" cy="159"/>
            </a:xfrm>
            <a:prstGeom prst="rect">
              <a:avLst/>
            </a:prstGeom>
            <a:solidFill>
              <a:srgbClr val="353A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6585585" y="3998595"/>
            <a:ext cx="427990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535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</a:t>
            </a:r>
            <a:endParaRPr lang="en-US" altLang="zh-CN" sz="2535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267459" y="399199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Threats / 挑战</a:t>
            </a:r>
            <a:endParaRPr lang="zh-CN" altLang="en-US" sz="2535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55865" y="4716145"/>
            <a:ext cx="2924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a.承受微信平台的限制要求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b.需要满足客户的不同需求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12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c.要看清市场方向，抓住市场机遇</a:t>
            </a:r>
            <a:endParaRPr lang="zh-CN" altLang="en-US" sz="12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 advClick="0" advTm="3000">
    <p:cover dir="l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参考文献及引用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10" name="内容占位符 2"/>
          <p:cNvSpPr>
            <a:spLocks noGrp="1"/>
          </p:cNvSpPr>
          <p:nvPr/>
        </p:nvSpPr>
        <p:spPr>
          <a:xfrm>
            <a:off x="669882" y="734547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780" b="1" spc="600" dirty="0" err="1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FrederickP.Brooks.Jr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.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《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人月神话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20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周年纪念版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》[M]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第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14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章祸起萧墙及第十五章另外一面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计划书参考该书描述概念，见于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ppt.4-9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zh-CN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zh-CN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项目计划书模板（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GB/T8567-2006</a:t>
            </a:r>
            <a:r>
              <a:rPr lang="zh-CN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）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ppt.4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《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软件工程导论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》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瀑布模型 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p.15-16——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见于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ppt.9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软件工程过程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第4章 </a:t>
            </a:r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瀑布模型应用实例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- </a:t>
            </a:r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伊甸一点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- </a:t>
            </a:r>
            <a:r>
              <a:rPr sz="1780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博客园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3"/>
              </a:rPr>
              <a:t> (cnblogs.com)</a:t>
            </a:r>
            <a:r>
              <a:rPr 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【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2021.9.30</a:t>
            </a:r>
            <a:r>
              <a:rPr 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版】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——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见于</a:t>
            </a:r>
            <a:r>
              <a:rPr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ppt.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9</a:t>
            </a:r>
            <a:endParaRPr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</a:t>
            </a:r>
            <a:r>
              <a:rPr lang="zh-CN" altLang="en-US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模型提取：</a:t>
            </a:r>
            <a:r>
              <a:rPr lang="en-US" altLang="zh-CN" sz="1780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hlinkClick r:id="rId4"/>
              </a:rPr>
              <a:t>https://pptsupermarket.com/——2021.10.10</a:t>
            </a:r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endParaRPr lang="en-US" altLang="zh-CN"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  <p:transition spd="slow" advClick="0" advTm="3000">
    <p:cover dir="l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8" name="内容占位符 2"/>
          <p:cNvSpPr>
            <a:spLocks noGrp="1"/>
          </p:cNvSpPr>
          <p:nvPr/>
        </p:nvSpPr>
        <p:spPr>
          <a:xfrm>
            <a:off x="669882" y="734547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sz="1780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想法完善：梁晓勇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李东泽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黄依豪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Logo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设计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更新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：黄依豪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项目计划书：黄依豪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WBS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绘制：黄依豪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会议记录整理：梁晓勇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可行性分析报告设计：李东泽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PPT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制作：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李东泽 </a:t>
            </a:r>
            <a:r>
              <a:rPr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sym typeface="+mn-ea"/>
              </a:rPr>
              <a:t>梁晓勇</a:t>
            </a:r>
            <a:r>
              <a:rPr lang="en-US" altLang="zh-CN"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sym typeface="+mn-ea"/>
              </a:rPr>
              <a:t> </a:t>
            </a:r>
            <a:r>
              <a:rPr b="1" spc="60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  <a:sym typeface="+mn-ea"/>
              </a:rPr>
              <a:t>黄依豪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详细进度表制作以及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GANTT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图：李东泽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 </a:t>
            </a:r>
            <a:r>
              <a:rPr lang="zh-CN" alt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黄依豪</a:t>
            </a:r>
            <a:endParaRPr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  <a:p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贡献比：黄依豪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35%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李东泽</a:t>
            </a:r>
            <a:r>
              <a:rPr 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36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% </a:t>
            </a:r>
            <a:r>
              <a:rPr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梁晓勇</a:t>
            </a:r>
            <a:r>
              <a:rPr lang="en-US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29</a:t>
            </a:r>
            <a:r>
              <a:rPr lang="en-US" altLang="zh-CN" b="1" spc="600" dirty="0">
                <a:solidFill>
                  <a:schemeClr val="accent1"/>
                </a:solidFill>
                <a:latin typeface="微软雅黑" panose="020B0503020204020204" pitchFamily="34" charset="-122"/>
                <a:cs typeface="+mj-cs"/>
              </a:rPr>
              <a:t>%</a:t>
            </a:r>
            <a:endParaRPr lang="en-US" altLang="zh-CN" b="1" spc="600" dirty="0">
              <a:solidFill>
                <a:schemeClr val="accent1"/>
              </a:solidFill>
              <a:latin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  <p:transition spd="slow" advClick="0" advTm="3000">
    <p:cover dir="l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965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9206"/>
          <a:stretch>
            <a:fillRect/>
          </a:stretch>
        </p:blipFill>
        <p:spPr>
          <a:xfrm rot="16200000">
            <a:off x="6925266" y="1499518"/>
            <a:ext cx="6752664" cy="3772929"/>
          </a:xfrm>
          <a:prstGeom prst="rect">
            <a:avLst/>
          </a:prstGeom>
          <a:solidFill>
            <a:srgbClr val="F6F6F6"/>
          </a:solidFill>
        </p:spPr>
      </p:pic>
      <p:sp>
        <p:nvSpPr>
          <p:cNvPr id="5" name="文本框 3"/>
          <p:cNvSpPr txBox="1"/>
          <p:nvPr/>
        </p:nvSpPr>
        <p:spPr>
          <a:xfrm>
            <a:off x="1222179" y="2462614"/>
            <a:ext cx="7719524" cy="1314178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5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lear Sans Light" pitchFamily="34" charset="0"/>
              </a:rPr>
              <a:t>演讲完毕   谢谢观看</a:t>
            </a:r>
            <a:endParaRPr lang="id-ID" altLang="zh-CN" sz="5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lear Sans Light" pitchFamily="34" charset="0"/>
            </a:endParaRPr>
          </a:p>
        </p:txBody>
      </p:sp>
      <p:sp>
        <p:nvSpPr>
          <p:cNvPr id="7" name="文本框 5"/>
          <p:cNvSpPr txBox="1"/>
          <p:nvPr/>
        </p:nvSpPr>
        <p:spPr>
          <a:xfrm>
            <a:off x="3127512" y="4888220"/>
            <a:ext cx="3018948" cy="2769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12" tIns="45706" rIns="91412" bIns="45706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汇报小组：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G005</a:t>
            </a:r>
            <a:r>
              <a:rPr lang="zh-CN" altLang="en-US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      时间：</a:t>
            </a:r>
            <a:r>
              <a:rPr lang="en-US" altLang="zh-CN" sz="1200" dirty="0">
                <a:solidFill>
                  <a:schemeClr val="bg1"/>
                </a:solidFill>
                <a:latin typeface="锐字云字库美黑体1.0" panose="02010604000000000000" charset="-122"/>
                <a:ea typeface="锐字云字库美黑体1.0" panose="02010604000000000000" charset="-122"/>
              </a:rPr>
              <a:t>2021.10.13</a:t>
            </a:r>
            <a:endParaRPr lang="zh-CN" altLang="zh-CN" sz="1200" dirty="0">
              <a:solidFill>
                <a:schemeClr val="bg1"/>
              </a:solidFill>
              <a:latin typeface="锐字云字库美黑体1.0" panose="02010604000000000000" charset="-122"/>
              <a:ea typeface="锐字云字库美黑体1.0" panose="02010604000000000000" charset="-122"/>
            </a:endParaRPr>
          </a:p>
        </p:txBody>
      </p:sp>
      <p:sp>
        <p:nvSpPr>
          <p:cNvPr id="19" name="TextBox 71"/>
          <p:cNvSpPr txBox="1"/>
          <p:nvPr/>
        </p:nvSpPr>
        <p:spPr>
          <a:xfrm>
            <a:off x="3505907" y="414784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阶段性工作汇报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821" y="313030"/>
            <a:ext cx="2750330" cy="2896837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178840" y="1029902"/>
            <a:ext cx="2149351" cy="21505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/>
          </a:p>
        </p:txBody>
      </p:sp>
      <p:sp>
        <p:nvSpPr>
          <p:cNvPr id="36" name="TextBox 59"/>
          <p:cNvSpPr txBox="1">
            <a:spLocks noChangeArrowheads="1"/>
          </p:cNvSpPr>
          <p:nvPr/>
        </p:nvSpPr>
        <p:spPr bwMode="auto">
          <a:xfrm>
            <a:off x="830507" y="1419279"/>
            <a:ext cx="2846014" cy="1224524"/>
          </a:xfrm>
          <a:prstGeom prst="rect">
            <a:avLst/>
          </a:prstGeom>
          <a:noFill/>
          <a:ln>
            <a:noFill/>
          </a:ln>
        </p:spPr>
        <p:txBody>
          <a:bodyPr wrap="square" lIns="91400" tIns="45699" rIns="91400" bIns="4569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3765">
              <a:lnSpc>
                <a:spcPct val="120000"/>
              </a:lnSpc>
              <a:defRPr/>
            </a:pPr>
            <a:r>
              <a:rPr lang="zh-CN" altLang="en-US" sz="3730" b="1" kern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zh-CN" altLang="en-US" sz="3200" b="1" kern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3200" b="1" kern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3765">
              <a:lnSpc>
                <a:spcPct val="120000"/>
              </a:lnSpc>
              <a:defRPr/>
            </a:pPr>
            <a:r>
              <a:rPr lang="en-US" altLang="zh-CN" sz="2400" kern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ko-KR" sz="2400" kern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任意多边形 36"/>
          <p:cNvSpPr/>
          <p:nvPr/>
        </p:nvSpPr>
        <p:spPr>
          <a:xfrm>
            <a:off x="-30184" y="4048123"/>
            <a:ext cx="12233163" cy="1271902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-1" fmla="*/ 0 w 12721389"/>
              <a:gd name="connsiteY0-2" fmla="*/ 532365 h 1078137"/>
              <a:gd name="connsiteX1-3" fmla="*/ 3593431 w 12721389"/>
              <a:gd name="connsiteY1-4" fmla="*/ 51102 h 1078137"/>
              <a:gd name="connsiteX2-5" fmla="*/ 7908758 w 12721389"/>
              <a:gd name="connsiteY2-6" fmla="*/ 1077797 h 1078137"/>
              <a:gd name="connsiteX3-7" fmla="*/ 11774905 w 12721389"/>
              <a:gd name="connsiteY3-8" fmla="*/ 163397 h 1078137"/>
              <a:gd name="connsiteX4-9" fmla="*/ 12721389 w 12721389"/>
              <a:gd name="connsiteY4-10" fmla="*/ 35060 h 1078137"/>
              <a:gd name="connsiteX0-11" fmla="*/ 0 w 12721389"/>
              <a:gd name="connsiteY0-12" fmla="*/ 503854 h 1049626"/>
              <a:gd name="connsiteX1-13" fmla="*/ 3593431 w 12721389"/>
              <a:gd name="connsiteY1-14" fmla="*/ 22591 h 1049626"/>
              <a:gd name="connsiteX2-15" fmla="*/ 7908758 w 12721389"/>
              <a:gd name="connsiteY2-16" fmla="*/ 1049286 h 1049626"/>
              <a:gd name="connsiteX3-17" fmla="*/ 11774905 w 12721389"/>
              <a:gd name="connsiteY3-18" fmla="*/ 134886 h 1049626"/>
              <a:gd name="connsiteX4-19" fmla="*/ 12721389 w 12721389"/>
              <a:gd name="connsiteY4-20" fmla="*/ 6549 h 1049626"/>
              <a:gd name="connsiteX0-21" fmla="*/ 0 w 12368463"/>
              <a:gd name="connsiteY0-22" fmla="*/ 498433 h 1044197"/>
              <a:gd name="connsiteX1-23" fmla="*/ 3593431 w 12368463"/>
              <a:gd name="connsiteY1-24" fmla="*/ 17170 h 1044197"/>
              <a:gd name="connsiteX2-25" fmla="*/ 7908758 w 12368463"/>
              <a:gd name="connsiteY2-26" fmla="*/ 1043865 h 1044197"/>
              <a:gd name="connsiteX3-27" fmla="*/ 11774905 w 12368463"/>
              <a:gd name="connsiteY3-28" fmla="*/ 129465 h 1044197"/>
              <a:gd name="connsiteX4-29" fmla="*/ 12368463 w 12368463"/>
              <a:gd name="connsiteY4-30" fmla="*/ 113423 h 1044197"/>
              <a:gd name="connsiteX0-31" fmla="*/ 0 w 12368463"/>
              <a:gd name="connsiteY0-32" fmla="*/ 498433 h 1044197"/>
              <a:gd name="connsiteX1-33" fmla="*/ 3593431 w 12368463"/>
              <a:gd name="connsiteY1-34" fmla="*/ 17170 h 1044197"/>
              <a:gd name="connsiteX2-35" fmla="*/ 7908758 w 12368463"/>
              <a:gd name="connsiteY2-36" fmla="*/ 1043865 h 1044197"/>
              <a:gd name="connsiteX3-37" fmla="*/ 11774905 w 12368463"/>
              <a:gd name="connsiteY3-38" fmla="*/ 129465 h 1044197"/>
              <a:gd name="connsiteX4-39" fmla="*/ 12368463 w 12368463"/>
              <a:gd name="connsiteY4-40" fmla="*/ 113423 h 1044197"/>
              <a:gd name="connsiteX0-41" fmla="*/ 0 w 12368463"/>
              <a:gd name="connsiteY0-42" fmla="*/ 498433 h 1045860"/>
              <a:gd name="connsiteX1-43" fmla="*/ 3593431 w 12368463"/>
              <a:gd name="connsiteY1-44" fmla="*/ 17170 h 1045860"/>
              <a:gd name="connsiteX2-45" fmla="*/ 7908758 w 12368463"/>
              <a:gd name="connsiteY2-46" fmla="*/ 1043865 h 1045860"/>
              <a:gd name="connsiteX3-47" fmla="*/ 11357810 w 12368463"/>
              <a:gd name="connsiteY3-48" fmla="*/ 273844 h 1045860"/>
              <a:gd name="connsiteX4-49" fmla="*/ 12368463 w 12368463"/>
              <a:gd name="connsiteY4-50" fmla="*/ 113423 h 1045860"/>
              <a:gd name="connsiteX0-51" fmla="*/ 0 w 12368463"/>
              <a:gd name="connsiteY0-52" fmla="*/ 503294 h 1146765"/>
              <a:gd name="connsiteX1-53" fmla="*/ 3593431 w 12368463"/>
              <a:gd name="connsiteY1-54" fmla="*/ 22031 h 1146765"/>
              <a:gd name="connsiteX2-55" fmla="*/ 8855242 w 12368463"/>
              <a:gd name="connsiteY2-56" fmla="*/ 1144979 h 1146765"/>
              <a:gd name="connsiteX3-57" fmla="*/ 11357810 w 12368463"/>
              <a:gd name="connsiteY3-58" fmla="*/ 278705 h 1146765"/>
              <a:gd name="connsiteX4-59" fmla="*/ 12368463 w 12368463"/>
              <a:gd name="connsiteY4-60" fmla="*/ 118284 h 1146765"/>
              <a:gd name="connsiteX0-61" fmla="*/ 0 w 12368463"/>
              <a:gd name="connsiteY0-62" fmla="*/ 503294 h 1157827"/>
              <a:gd name="connsiteX1-63" fmla="*/ 3593431 w 12368463"/>
              <a:gd name="connsiteY1-64" fmla="*/ 22031 h 1157827"/>
              <a:gd name="connsiteX2-65" fmla="*/ 8855242 w 12368463"/>
              <a:gd name="connsiteY2-66" fmla="*/ 1144979 h 1157827"/>
              <a:gd name="connsiteX3-67" fmla="*/ 11357810 w 12368463"/>
              <a:gd name="connsiteY3-68" fmla="*/ 599547 h 1157827"/>
              <a:gd name="connsiteX4-69" fmla="*/ 12368463 w 12368463"/>
              <a:gd name="connsiteY4-70" fmla="*/ 118284 h 1157827"/>
              <a:gd name="connsiteX0-71" fmla="*/ 0 w 12368463"/>
              <a:gd name="connsiteY0-72" fmla="*/ 503294 h 1161527"/>
              <a:gd name="connsiteX1-73" fmla="*/ 3593431 w 12368463"/>
              <a:gd name="connsiteY1-74" fmla="*/ 22031 h 1161527"/>
              <a:gd name="connsiteX2-75" fmla="*/ 8855242 w 12368463"/>
              <a:gd name="connsiteY2-76" fmla="*/ 1144979 h 1161527"/>
              <a:gd name="connsiteX3-77" fmla="*/ 11357810 w 12368463"/>
              <a:gd name="connsiteY3-78" fmla="*/ 599547 h 1161527"/>
              <a:gd name="connsiteX4-79" fmla="*/ 12368463 w 12368463"/>
              <a:gd name="connsiteY4-80" fmla="*/ 118284 h 1161527"/>
              <a:gd name="connsiteX0-81" fmla="*/ 0 w 12609094"/>
              <a:gd name="connsiteY0-82" fmla="*/ 503294 h 1157530"/>
              <a:gd name="connsiteX1-83" fmla="*/ 3593431 w 12609094"/>
              <a:gd name="connsiteY1-84" fmla="*/ 22031 h 1157530"/>
              <a:gd name="connsiteX2-85" fmla="*/ 8855242 w 12609094"/>
              <a:gd name="connsiteY2-86" fmla="*/ 1144979 h 1157530"/>
              <a:gd name="connsiteX3-87" fmla="*/ 11357810 w 12609094"/>
              <a:gd name="connsiteY3-88" fmla="*/ 599547 h 1157530"/>
              <a:gd name="connsiteX4-89" fmla="*/ 12609094 w 12609094"/>
              <a:gd name="connsiteY4-90" fmla="*/ 198494 h 1157530"/>
              <a:gd name="connsiteX0-91" fmla="*/ 0 w 12609094"/>
              <a:gd name="connsiteY0-92" fmla="*/ 503294 h 1157530"/>
              <a:gd name="connsiteX1-93" fmla="*/ 3593431 w 12609094"/>
              <a:gd name="connsiteY1-94" fmla="*/ 22031 h 1157530"/>
              <a:gd name="connsiteX2-95" fmla="*/ 8855242 w 12609094"/>
              <a:gd name="connsiteY2-96" fmla="*/ 1144979 h 1157530"/>
              <a:gd name="connsiteX3-97" fmla="*/ 11357810 w 12609094"/>
              <a:gd name="connsiteY3-98" fmla="*/ 599547 h 1157530"/>
              <a:gd name="connsiteX4-99" fmla="*/ 12609094 w 12609094"/>
              <a:gd name="connsiteY4-100" fmla="*/ 198494 h 1157530"/>
              <a:gd name="connsiteX0-101" fmla="*/ 0 w 12609094"/>
              <a:gd name="connsiteY0-102" fmla="*/ 503294 h 1157530"/>
              <a:gd name="connsiteX1-103" fmla="*/ 3593431 w 12609094"/>
              <a:gd name="connsiteY1-104" fmla="*/ 22031 h 1157530"/>
              <a:gd name="connsiteX2-105" fmla="*/ 8678779 w 12609094"/>
              <a:gd name="connsiteY2-106" fmla="*/ 1144979 h 1157530"/>
              <a:gd name="connsiteX3-107" fmla="*/ 11357810 w 12609094"/>
              <a:gd name="connsiteY3-108" fmla="*/ 599547 h 1157530"/>
              <a:gd name="connsiteX4-109" fmla="*/ 12609094 w 12609094"/>
              <a:gd name="connsiteY4-110" fmla="*/ 198494 h 1157530"/>
              <a:gd name="connsiteX0-111" fmla="*/ 0 w 12609094"/>
              <a:gd name="connsiteY0-112" fmla="*/ 503294 h 1145790"/>
              <a:gd name="connsiteX1-113" fmla="*/ 3593431 w 12609094"/>
              <a:gd name="connsiteY1-114" fmla="*/ 22031 h 1145790"/>
              <a:gd name="connsiteX2-115" fmla="*/ 8678779 w 12609094"/>
              <a:gd name="connsiteY2-116" fmla="*/ 1144979 h 1145790"/>
              <a:gd name="connsiteX3-117" fmla="*/ 12609094 w 12609094"/>
              <a:gd name="connsiteY3-118" fmla="*/ 198494 h 1145790"/>
              <a:gd name="connsiteX0-119" fmla="*/ 0 w 12609094"/>
              <a:gd name="connsiteY0-120" fmla="*/ 458098 h 1100219"/>
              <a:gd name="connsiteX1-121" fmla="*/ 4010526 w 12609094"/>
              <a:gd name="connsiteY1-122" fmla="*/ 24961 h 1100219"/>
              <a:gd name="connsiteX2-123" fmla="*/ 8678779 w 12609094"/>
              <a:gd name="connsiteY2-124" fmla="*/ 1099783 h 1100219"/>
              <a:gd name="connsiteX3-125" fmla="*/ 12609094 w 12609094"/>
              <a:gd name="connsiteY3-126" fmla="*/ 153298 h 1100219"/>
              <a:gd name="connsiteX0-127" fmla="*/ 0 w 12609094"/>
              <a:gd name="connsiteY0-128" fmla="*/ 459006 h 1117160"/>
              <a:gd name="connsiteX1-129" fmla="*/ 4010526 w 12609094"/>
              <a:gd name="connsiteY1-130" fmla="*/ 25869 h 1117160"/>
              <a:gd name="connsiteX2-131" fmla="*/ 8999621 w 12609094"/>
              <a:gd name="connsiteY2-132" fmla="*/ 1116733 h 1117160"/>
              <a:gd name="connsiteX3-133" fmla="*/ 12609094 w 12609094"/>
              <a:gd name="connsiteY3-134" fmla="*/ 154206 h 1117160"/>
              <a:gd name="connsiteX0-135" fmla="*/ 0 w 12288251"/>
              <a:gd name="connsiteY0-136" fmla="*/ 459006 h 1118949"/>
              <a:gd name="connsiteX1-137" fmla="*/ 4010526 w 12288251"/>
              <a:gd name="connsiteY1-138" fmla="*/ 25869 h 1118949"/>
              <a:gd name="connsiteX2-139" fmla="*/ 8999621 w 12288251"/>
              <a:gd name="connsiteY2-140" fmla="*/ 1116733 h 1118949"/>
              <a:gd name="connsiteX3-141" fmla="*/ 12288251 w 12288251"/>
              <a:gd name="connsiteY3-142" fmla="*/ 298585 h 1118949"/>
              <a:gd name="connsiteX0-143" fmla="*/ 0 w 12288251"/>
              <a:gd name="connsiteY0-144" fmla="*/ 459006 h 1119678"/>
              <a:gd name="connsiteX1-145" fmla="*/ 4010526 w 12288251"/>
              <a:gd name="connsiteY1-146" fmla="*/ 25869 h 1119678"/>
              <a:gd name="connsiteX2-147" fmla="*/ 8999621 w 12288251"/>
              <a:gd name="connsiteY2-148" fmla="*/ 1116733 h 1119678"/>
              <a:gd name="connsiteX3-149" fmla="*/ 12288251 w 12288251"/>
              <a:gd name="connsiteY3-150" fmla="*/ 298585 h 1119678"/>
              <a:gd name="connsiteX0-151" fmla="*/ 0 w 12336378"/>
              <a:gd name="connsiteY0-152" fmla="*/ 459006 h 1119678"/>
              <a:gd name="connsiteX1-153" fmla="*/ 4010526 w 12336378"/>
              <a:gd name="connsiteY1-154" fmla="*/ 25869 h 1119678"/>
              <a:gd name="connsiteX2-155" fmla="*/ 8999621 w 12336378"/>
              <a:gd name="connsiteY2-156" fmla="*/ 1116733 h 1119678"/>
              <a:gd name="connsiteX3-157" fmla="*/ 12336378 w 12336378"/>
              <a:gd name="connsiteY3-158" fmla="*/ 298585 h 1119678"/>
              <a:gd name="connsiteX0-159" fmla="*/ 0 w 12336378"/>
              <a:gd name="connsiteY0-160" fmla="*/ 459006 h 1119864"/>
              <a:gd name="connsiteX1-161" fmla="*/ 4010526 w 12336378"/>
              <a:gd name="connsiteY1-162" fmla="*/ 25869 h 1119864"/>
              <a:gd name="connsiteX2-163" fmla="*/ 8999621 w 12336378"/>
              <a:gd name="connsiteY2-164" fmla="*/ 1116733 h 1119864"/>
              <a:gd name="connsiteX3-165" fmla="*/ 12336378 w 12336378"/>
              <a:gd name="connsiteY3-166" fmla="*/ 298585 h 1119864"/>
              <a:gd name="connsiteX0-167" fmla="*/ 0 w 12336378"/>
              <a:gd name="connsiteY0-168" fmla="*/ 459920 h 1136723"/>
              <a:gd name="connsiteX1-169" fmla="*/ 4010526 w 12336378"/>
              <a:gd name="connsiteY1-170" fmla="*/ 26783 h 1136723"/>
              <a:gd name="connsiteX2-171" fmla="*/ 9160042 w 12336378"/>
              <a:gd name="connsiteY2-172" fmla="*/ 1133689 h 1136723"/>
              <a:gd name="connsiteX3-173" fmla="*/ 12336378 w 12336378"/>
              <a:gd name="connsiteY3-174" fmla="*/ 299499 h 1136723"/>
              <a:gd name="connsiteX0-175" fmla="*/ 0 w 12336378"/>
              <a:gd name="connsiteY0-176" fmla="*/ 489883 h 1167372"/>
              <a:gd name="connsiteX1-177" fmla="*/ 3930315 w 12336378"/>
              <a:gd name="connsiteY1-178" fmla="*/ 24662 h 1167372"/>
              <a:gd name="connsiteX2-179" fmla="*/ 9160042 w 12336378"/>
              <a:gd name="connsiteY2-180" fmla="*/ 1163652 h 1167372"/>
              <a:gd name="connsiteX3-181" fmla="*/ 12336378 w 12336378"/>
              <a:gd name="connsiteY3-182" fmla="*/ 329462 h 1167372"/>
              <a:gd name="connsiteX0-183" fmla="*/ 0 w 12336378"/>
              <a:gd name="connsiteY0-184" fmla="*/ 489883 h 1167372"/>
              <a:gd name="connsiteX1-185" fmla="*/ 3930315 w 12336378"/>
              <a:gd name="connsiteY1-186" fmla="*/ 24662 h 1167372"/>
              <a:gd name="connsiteX2-187" fmla="*/ 9160042 w 12336378"/>
              <a:gd name="connsiteY2-188" fmla="*/ 1163652 h 1167372"/>
              <a:gd name="connsiteX3-189" fmla="*/ 12336378 w 12336378"/>
              <a:gd name="connsiteY3-190" fmla="*/ 329462 h 1167372"/>
              <a:gd name="connsiteX0-191" fmla="*/ 0 w 12336378"/>
              <a:gd name="connsiteY0-192" fmla="*/ 489883 h 1166384"/>
              <a:gd name="connsiteX1-193" fmla="*/ 3930315 w 12336378"/>
              <a:gd name="connsiteY1-194" fmla="*/ 24662 h 1166384"/>
              <a:gd name="connsiteX2-195" fmla="*/ 9160042 w 12336378"/>
              <a:gd name="connsiteY2-196" fmla="*/ 1163652 h 1166384"/>
              <a:gd name="connsiteX3-197" fmla="*/ 12336378 w 12336378"/>
              <a:gd name="connsiteY3-198" fmla="*/ 329462 h 1166384"/>
              <a:gd name="connsiteX0-199" fmla="*/ 0 w 12256167"/>
              <a:gd name="connsiteY0-200" fmla="*/ 489883 h 1168885"/>
              <a:gd name="connsiteX1-201" fmla="*/ 3930315 w 12256167"/>
              <a:gd name="connsiteY1-202" fmla="*/ 24662 h 1168885"/>
              <a:gd name="connsiteX2-203" fmla="*/ 9160042 w 12256167"/>
              <a:gd name="connsiteY2-204" fmla="*/ 1163652 h 1168885"/>
              <a:gd name="connsiteX3-205" fmla="*/ 12256167 w 12256167"/>
              <a:gd name="connsiteY3-206" fmla="*/ 425715 h 1168885"/>
              <a:gd name="connsiteX0-207" fmla="*/ 0 w 12240125"/>
              <a:gd name="connsiteY0-208" fmla="*/ 238646 h 1254532"/>
              <a:gd name="connsiteX1-209" fmla="*/ 3914273 w 12240125"/>
              <a:gd name="connsiteY1-210" fmla="*/ 110309 h 1254532"/>
              <a:gd name="connsiteX2-211" fmla="*/ 9144000 w 12240125"/>
              <a:gd name="connsiteY2-212" fmla="*/ 1249299 h 1254532"/>
              <a:gd name="connsiteX3-213" fmla="*/ 12240125 w 12240125"/>
              <a:gd name="connsiteY3-214" fmla="*/ 511362 h 1254532"/>
              <a:gd name="connsiteX0-215" fmla="*/ 0 w 12240125"/>
              <a:gd name="connsiteY0-216" fmla="*/ 259219 h 1275890"/>
              <a:gd name="connsiteX1-217" fmla="*/ 3978441 w 12240125"/>
              <a:gd name="connsiteY1-218" fmla="*/ 98798 h 1275890"/>
              <a:gd name="connsiteX2-219" fmla="*/ 9144000 w 12240125"/>
              <a:gd name="connsiteY2-220" fmla="*/ 1269872 h 1275890"/>
              <a:gd name="connsiteX3-221" fmla="*/ 12240125 w 12240125"/>
              <a:gd name="connsiteY3-222" fmla="*/ 531935 h 1275890"/>
              <a:gd name="connsiteX0-223" fmla="*/ 0 w 12240125"/>
              <a:gd name="connsiteY0-224" fmla="*/ 259219 h 1271902"/>
              <a:gd name="connsiteX1-225" fmla="*/ 3978441 w 12240125"/>
              <a:gd name="connsiteY1-226" fmla="*/ 98798 h 1271902"/>
              <a:gd name="connsiteX2-227" fmla="*/ 9144000 w 12240125"/>
              <a:gd name="connsiteY2-228" fmla="*/ 1269872 h 1271902"/>
              <a:gd name="connsiteX3-229" fmla="*/ 12240125 w 12240125"/>
              <a:gd name="connsiteY3-230" fmla="*/ 531935 h 1271902"/>
              <a:gd name="connsiteX0-231" fmla="*/ 0 w 12240125"/>
              <a:gd name="connsiteY0-232" fmla="*/ 259219 h 1271902"/>
              <a:gd name="connsiteX1-233" fmla="*/ 3978441 w 12240125"/>
              <a:gd name="connsiteY1-234" fmla="*/ 98798 h 1271902"/>
              <a:gd name="connsiteX2-235" fmla="*/ 8999621 w 12240125"/>
              <a:gd name="connsiteY2-236" fmla="*/ 1269872 h 1271902"/>
              <a:gd name="connsiteX3-237" fmla="*/ 12240125 w 12240125"/>
              <a:gd name="connsiteY3-238" fmla="*/ 531935 h 12719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28575">
            <a:solidFill>
              <a:srgbClr val="3F404B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699" rIns="91400" bIns="45699" rtlCol="0" anchor="ctr"/>
          <a:lstStyle/>
          <a:p>
            <a:pPr algn="ctr"/>
            <a:endParaRPr lang="zh-CN" altLang="en-US" sz="2400"/>
          </a:p>
        </p:txBody>
      </p:sp>
      <p:sp>
        <p:nvSpPr>
          <p:cNvPr id="48" name="Oval 4"/>
          <p:cNvSpPr/>
          <p:nvPr/>
        </p:nvSpPr>
        <p:spPr>
          <a:xfrm>
            <a:off x="1706010" y="3879604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1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3" name="Oval 4"/>
          <p:cNvSpPr/>
          <p:nvPr/>
        </p:nvSpPr>
        <p:spPr>
          <a:xfrm>
            <a:off x="4237966" y="4025761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2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6" name="Oval 4"/>
          <p:cNvSpPr/>
          <p:nvPr/>
        </p:nvSpPr>
        <p:spPr>
          <a:xfrm>
            <a:off x="6655417" y="4737717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3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9" name="Oval 4"/>
          <p:cNvSpPr/>
          <p:nvPr/>
        </p:nvSpPr>
        <p:spPr>
          <a:xfrm>
            <a:off x="9262550" y="5133011"/>
            <a:ext cx="480730" cy="48313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4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308064" y="4500769"/>
            <a:ext cx="1415691" cy="781518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项目简述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698213" y="4679409"/>
            <a:ext cx="1705610" cy="779145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项目计划书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5805266" y="3701124"/>
            <a:ext cx="2315210" cy="779145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可行性分析报告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792782" y="4168389"/>
            <a:ext cx="1415691" cy="781518"/>
          </a:xfrm>
          <a:prstGeom prst="rect">
            <a:avLst/>
          </a:prstGeom>
        </p:spPr>
        <p:txBody>
          <a:bodyPr wrap="none" lIns="91400" tIns="45699" rIns="91400" bIns="45699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  <a:endParaRPr lang="en-US" altLang="zh-CN" sz="16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 defTabSz="914400">
              <a:defRPr/>
            </a:pP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400" kern="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055" y="5852187"/>
            <a:ext cx="954944" cy="1005813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37" grpId="0" animBg="1"/>
      <p:bldP spid="48" grpId="0" animBg="1"/>
      <p:bldP spid="53" grpId="0" animBg="1"/>
      <p:bldP spid="56" grpId="0" animBg="1"/>
      <p:bldP spid="59" grpId="0" animBg="1"/>
      <p:bldP spid="61" grpId="0"/>
      <p:bldP spid="62" grpId="0"/>
      <p:bldP spid="63" grpId="0"/>
      <p:bldP spid="64" grpId="0"/>
      <p:bldP spid="7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36717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项目简述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07343" y="1340477"/>
            <a:ext cx="143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项目名称：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74273" y="1334454"/>
            <a:ext cx="4636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城院生态圈</a:t>
            </a:r>
            <a:r>
              <a:rPr lang="en-US" altLang="zh-CN" sz="1200" dirty="0"/>
              <a:t>——</a:t>
            </a:r>
            <a:r>
              <a:rPr lang="zh-CN" altLang="en-US" sz="1200" dirty="0"/>
              <a:t>基于微信小程序的城院动植物交流论坛</a:t>
            </a:r>
            <a:endParaRPr lang="zh-CN" altLang="en-US" sz="1200" dirty="0"/>
          </a:p>
        </p:txBody>
      </p:sp>
      <p:sp>
        <p:nvSpPr>
          <p:cNvPr id="5" name="文本框 4"/>
          <p:cNvSpPr txBox="1"/>
          <p:nvPr/>
        </p:nvSpPr>
        <p:spPr>
          <a:xfrm>
            <a:off x="907343" y="2378501"/>
            <a:ext cx="205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项目服务：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graphicFrame>
        <p:nvGraphicFramePr>
          <p:cNvPr id="14" name="表格 13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2092037" y="2445592"/>
          <a:ext cx="6285345" cy="3686216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779335"/>
                <a:gridCol w="940607"/>
                <a:gridCol w="933306"/>
                <a:gridCol w="1252591"/>
                <a:gridCol w="2379506"/>
              </a:tblGrid>
              <a:tr h="184924"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类别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模块名称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主要功能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功能描述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effectLst/>
                        </a:rPr>
                        <a:t>备注</a:t>
                      </a:r>
                      <a:endParaRPr lang="zh-CN" sz="1200" b="1" kern="100"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rowSpan="16">
                  <a:txBody>
                    <a:bodyPr/>
                    <a:lstStyle/>
                    <a:p>
                      <a:pPr algn="ctr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小程序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 anchor="ctr"/>
                </a:tc>
                <a:tc rowSpan="5"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用户体系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注册登录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引导页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注册、登录、注销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337687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个人信息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填写、修改用户基本个人信息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昵称、性别、手机号码、年龄、城市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系统设置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常见系统设置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清除缓存、意见反馈、关于我们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账号管理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账号、密码管理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rowSpan="11"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论坛体系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 anchor="ctr"/>
                </a:tc>
                <a:tc rowSpan="5">
                  <a:txBody>
                    <a:bodyPr/>
                    <a:lstStyle/>
                    <a:p>
                      <a:pPr algn="ctr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“云吸猫”“云撸狗”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发帖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点赞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评论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赞赏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举报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动植物科普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信息增删改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名称、基本信息、位置、图片、外号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查询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rowSpan="4"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动物城友会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活动查询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活动增删改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发起人、活动内容、地点、时间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活动参加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200" b="1" kern="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  <a:tr h="184924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>
                          <a:solidFill>
                            <a:schemeClr val="tx1"/>
                          </a:solidFill>
                          <a:effectLst/>
                        </a:rPr>
                        <a:t>活动追责制</a:t>
                      </a:r>
                      <a:endParaRPr lang="zh-CN" sz="1200" b="1" kern="1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200" b="1" kern="100" dirty="0">
                          <a:solidFill>
                            <a:schemeClr val="tx1"/>
                          </a:solidFill>
                          <a:effectLst/>
                        </a:rPr>
                        <a:t>收集发起人信息并让其做出担保</a:t>
                      </a:r>
                      <a:endParaRPr lang="zh-CN" sz="1200" b="1" kern="1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19" name="图片 18" descr="效果图"/>
          <p:cNvPicPr>
            <a:picLocks noChangeAspect="1"/>
          </p:cNvPicPr>
          <p:nvPr/>
        </p:nvPicPr>
        <p:blipFill>
          <a:blip r:embed="rId3"/>
          <a:srcRect t="10956" r="1090"/>
          <a:stretch>
            <a:fillRect/>
          </a:stretch>
        </p:blipFill>
        <p:spPr>
          <a:xfrm>
            <a:off x="8786106" y="193482"/>
            <a:ext cx="2456693" cy="4866602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9275028" y="5774889"/>
            <a:ext cx="2536443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/>
              <a:t>参考微信小程序云朵朵的</a:t>
            </a:r>
            <a:r>
              <a:rPr lang="en-US" altLang="zh-CN" sz="1100" dirty="0"/>
              <a:t>UI</a:t>
            </a:r>
            <a:r>
              <a:rPr lang="zh-CN" altLang="en-US" sz="1100" dirty="0"/>
              <a:t>设计</a:t>
            </a:r>
            <a:endParaRPr lang="zh-CN" altLang="en-US" sz="1100" dirty="0"/>
          </a:p>
        </p:txBody>
      </p:sp>
      <p:cxnSp>
        <p:nvCxnSpPr>
          <p:cNvPr id="31" name="直接箭头连接符 30"/>
          <p:cNvCxnSpPr/>
          <p:nvPr/>
        </p:nvCxnSpPr>
        <p:spPr>
          <a:xfrm flipV="1">
            <a:off x="9834245" y="5131204"/>
            <a:ext cx="360218" cy="572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299844" y="2291462"/>
            <a:ext cx="3500581" cy="12623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参考GB/T8567-2006</a:t>
            </a:r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项目计划书模板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570" y="775335"/>
            <a:ext cx="5781040" cy="5763260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64578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12618" y="3429000"/>
            <a:ext cx="207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项目总表：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graphicFrame>
        <p:nvGraphicFramePr>
          <p:cNvPr id="18" name="表格 17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2217361" y="1441668"/>
          <a:ext cx="7379335" cy="4756150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191260"/>
                <a:gridCol w="1182254"/>
                <a:gridCol w="5006109"/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工程名称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计划完成时间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内容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322746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项目想法提出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2021/9/22</a:t>
                      </a:r>
                      <a:endParaRPr lang="en-US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确定项目主题、了解准备工作，最后输出《项目想法报告》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36215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项目计划拟定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初稿</a:t>
                      </a:r>
                      <a:r>
                        <a:rPr lang="en-US" sz="1200" kern="100">
                          <a:effectLst/>
                        </a:rPr>
                        <a:t>2021/9/26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修订</a:t>
                      </a:r>
                      <a:r>
                        <a:rPr lang="en-US" sz="1200" kern="100">
                          <a:effectLst/>
                        </a:rPr>
                        <a:t>2021/</a:t>
                      </a:r>
                      <a:r>
                        <a:rPr lang="en-GB" sz="1200" kern="100">
                          <a:effectLst/>
                        </a:rPr>
                        <a:t>10/10</a:t>
                      </a:r>
                      <a:endParaRPr lang="en-GB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拟定所有需要完成的工程，拟定完成时间，输出《项目计划表》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818997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可行性分析报告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初稿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10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修订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17</a:t>
                      </a:r>
                      <a:endParaRPr lang="en-GB" sz="1200" kern="100" dirty="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分析技术可行性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确定现有资源</a:t>
                      </a:r>
                      <a:r>
                        <a:rPr lang="en-US" sz="1200" kern="100" dirty="0">
                          <a:effectLst/>
                        </a:rPr>
                        <a:t>(</a:t>
                      </a:r>
                      <a:r>
                        <a:rPr lang="zh-CN" sz="1200" kern="100" dirty="0">
                          <a:effectLst/>
                        </a:rPr>
                        <a:t>软件</a:t>
                      </a:r>
                      <a:r>
                        <a:rPr lang="en-US" sz="1200" kern="100" dirty="0">
                          <a:effectLst/>
                        </a:rPr>
                        <a:t>/</a:t>
                      </a:r>
                      <a:r>
                        <a:rPr lang="zh-CN" sz="1200" kern="100" dirty="0">
                          <a:effectLst/>
                        </a:rPr>
                        <a:t>硬件</a:t>
                      </a:r>
                      <a:r>
                        <a:rPr lang="en-US" sz="1200" kern="100" dirty="0">
                          <a:effectLst/>
                        </a:rPr>
                        <a:t>/</a:t>
                      </a:r>
                      <a:r>
                        <a:rPr lang="zh-CN" sz="1200" kern="100" dirty="0">
                          <a:effectLst/>
                        </a:rPr>
                        <a:t>技术人员</a:t>
                      </a:r>
                      <a:r>
                        <a:rPr lang="en-US" sz="1200" kern="100" dirty="0">
                          <a:effectLst/>
                        </a:rPr>
                        <a:t>)</a:t>
                      </a:r>
                      <a:r>
                        <a:rPr lang="zh-CN" sz="1200" kern="100" dirty="0">
                          <a:effectLst/>
                        </a:rPr>
                        <a:t>是否支持开发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经济可行性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确定项目的成本和经济效益是否值得投入开发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社会可行性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确定项目内容是否存在侵权等违规、违法行为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最后输出《可行性分析报告》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49075" marR="49075" marT="0" marB="0"/>
                </a:tc>
              </a:tr>
              <a:tr h="1290980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需求分析报告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初稿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20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修订</a:t>
                      </a:r>
                      <a:r>
                        <a:rPr lang="en-US" sz="1200" kern="100" dirty="0">
                          <a:effectLst/>
                        </a:rPr>
                        <a:t>2021/10/</a:t>
                      </a:r>
                      <a:r>
                        <a:rPr lang="en-GB" sz="1200" kern="100" dirty="0">
                          <a:effectLst/>
                        </a:rPr>
                        <a:t>24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en-US" sz="1200" kern="100" dirty="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分析面向不同方面的需求，例如：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识别功能需求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确定所开发的软件必须具备什么样的功能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识别性能需求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确定所开发的软件有哪些技术性能指标识别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识别环境需求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确定所开发的软件运行时所需要的软、硬件要求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识别用户界面需求</a:t>
                      </a:r>
                      <a:r>
                        <a:rPr lang="en-US" sz="1200" kern="100">
                          <a:effectLst/>
                        </a:rPr>
                        <a:t>-</a:t>
                      </a:r>
                      <a:r>
                        <a:rPr lang="zh-CN" sz="1200" kern="100">
                          <a:effectLst/>
                        </a:rPr>
                        <a:t>界面风格以及人机交互方式等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最后输出《需求分析报告》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1452352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总体设计报告（项目开发计划书）拟定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2021/11/10</a:t>
                      </a:r>
                      <a:endParaRPr lang="en-US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任务分析：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范围——确定项目的综合描述，定义所要做得软件开发工作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资源——确定项目投入的人力资源、硬件资源、软件资源和其他相关资源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进度——确定项目阶段性进展和最终交付期限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成本——确定估算项目投入的时间成本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风险——确定项目开发中存在的各种可控和不可控风险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最后输出《总体设计报告》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322746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详细设计报告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2021/11/17</a:t>
                      </a:r>
                      <a:endParaRPr lang="en-US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通过修改补充《总体设计报告》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49075" marR="49075" marT="0" marB="0"/>
                </a:tc>
              </a:tr>
            </a:tbl>
          </a:graphicData>
        </a:graphic>
      </p:graphicFrame>
    </p:spTree>
  </p:cSld>
  <p:clrMapOvr>
    <a:masterClrMapping/>
  </p:clrMapOvr>
  <p:transition spd="slow" advClick="0" advTm="3000">
    <p:cover dir="l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81890" y="2979737"/>
            <a:ext cx="207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项目总表：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2207490" y="1608613"/>
          <a:ext cx="7776845" cy="4739005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011555"/>
                <a:gridCol w="1072871"/>
                <a:gridCol w="5692593"/>
              </a:tblGrid>
              <a:tr h="224155"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工程名称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计划完成时间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内容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1566141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编码工程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 dirty="0">
                          <a:effectLst/>
                        </a:rPr>
                        <a:t>2021/12/1</a:t>
                      </a:r>
                      <a:endParaRPr lang="en-US" sz="1200" kern="100" dirty="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在前一阶段设计的及出生，历时两个月的程序编码阶段。任务：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遵守设计原则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遵守编码规范</a:t>
                      </a:r>
                      <a:r>
                        <a:rPr lang="en-US" sz="1200" kern="100" dirty="0">
                          <a:effectLst/>
                        </a:rPr>
                        <a:t>(</a:t>
                      </a:r>
                      <a:r>
                        <a:rPr lang="zh-CN" sz="1200" kern="100" dirty="0">
                          <a:effectLst/>
                        </a:rPr>
                        <a:t>编写编码注解</a:t>
                      </a:r>
                      <a:r>
                        <a:rPr lang="en-US" sz="1200" kern="100" dirty="0">
                          <a:effectLst/>
                        </a:rPr>
                        <a:t>)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合理使用设计模式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编写调试日志信息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代码具有可阅读性、可测试性、可扩展性和可维护性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</a:t>
                      </a:r>
                      <a:r>
                        <a:rPr lang="en-US" sz="1200" kern="100" dirty="0">
                          <a:effectLst/>
                        </a:rPr>
                        <a:t>API</a:t>
                      </a:r>
                      <a:r>
                        <a:rPr lang="zh-CN" sz="1200" kern="100" dirty="0">
                          <a:effectLst/>
                        </a:rPr>
                        <a:t>帮助文档》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  <a:tr h="493504"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测试工程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2021/12/8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通过设计针对不同情况下的测试用例，找出软件中潜在的各种错误和缺陷。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最后输出《软件测试报告》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</a:tr>
              <a:tr h="1732749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维护工程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2021/12/22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通过分析《软件测试报告》，修复已列出的错误，弥补设计上的缺陷。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任务：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校正性维护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修改开发过程中为发现而发布后暴露出来的</a:t>
                      </a:r>
                      <a:r>
                        <a:rPr lang="en-US" sz="1200" kern="100" dirty="0">
                          <a:effectLst/>
                        </a:rPr>
                        <a:t>BUG</a:t>
                      </a:r>
                      <a:r>
                        <a:rPr lang="zh-CN" sz="1200" kern="100" dirty="0">
                          <a:effectLst/>
                        </a:rPr>
                        <a:t>（主要）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完善性维护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根据用户的需求增加新的功能和性能要求（主要）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适应性维护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根据市场的变化升级软硬件环境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预防性维护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为提高软件的可维护性的和可靠性而对软件进行的修改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最后输出《程序维护手册》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  <a:tr h="722414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项目总结报告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2021/12/29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总结以上所有的工程，分析开发过程中遇到的特殊情况以及处理方式。总结程序的优缺点。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最后输出《项目总结报告》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</a:tbl>
          </a:graphicData>
        </a:graphic>
      </p:graphicFrame>
    </p:spTree>
  </p:cSld>
  <p:clrMapOvr>
    <a:masterClrMapping/>
  </p:clrMapOvr>
  <p:transition spd="slow" advClick="0" advTm="3000">
    <p:cover dir="l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443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81890" y="2979737"/>
            <a:ext cx="2078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项目总表：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3"/>
            </p:custDataLst>
          </p:nvPr>
        </p:nvGraphicFramePr>
        <p:xfrm>
          <a:off x="2207490" y="1608613"/>
          <a:ext cx="7777019" cy="4739005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1011555"/>
                <a:gridCol w="1072871"/>
                <a:gridCol w="5692593"/>
              </a:tblGrid>
              <a:tr h="224155"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工程名称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计划完成时间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  <a:tc>
                  <a:txBody>
                    <a:bodyPr/>
                    <a:p>
                      <a:pPr algn="l"/>
                      <a:r>
                        <a:rPr lang="zh-CN" sz="1200" kern="100">
                          <a:effectLst/>
                        </a:rPr>
                        <a:t>内容</a:t>
                      </a:r>
                      <a:endParaRPr lang="zh-CN" sz="1200" kern="100">
                        <a:effectLst/>
                      </a:endParaRPr>
                    </a:p>
                  </a:txBody>
                  <a:tcPr marL="49075" marR="49075" marT="0" marB="0"/>
                </a:tc>
              </a:tr>
              <a:tr h="1566141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编码工程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 dirty="0">
                          <a:effectLst/>
                        </a:rPr>
                        <a:t>2021/12/1</a:t>
                      </a:r>
                      <a:endParaRPr lang="en-US" sz="1200" kern="100" dirty="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在前一阶段设计的及出生，历时两个月的程序编码阶段。任务：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遵守设计原则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遵守编码规范</a:t>
                      </a:r>
                      <a:r>
                        <a:rPr lang="en-US" sz="1200" kern="100" dirty="0">
                          <a:effectLst/>
                        </a:rPr>
                        <a:t>(</a:t>
                      </a:r>
                      <a:r>
                        <a:rPr lang="zh-CN" sz="1200" kern="100" dirty="0">
                          <a:effectLst/>
                        </a:rPr>
                        <a:t>编写编码注解</a:t>
                      </a:r>
                      <a:r>
                        <a:rPr lang="en-US" sz="1200" kern="100" dirty="0">
                          <a:effectLst/>
                        </a:rPr>
                        <a:t>)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合理使用设计模式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编写调试日志信息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代码具有可阅读性、可测试性、可扩展性和可维护性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</a:t>
                      </a:r>
                      <a:r>
                        <a:rPr lang="en-US" sz="1200" kern="100" dirty="0">
                          <a:effectLst/>
                        </a:rPr>
                        <a:t>API</a:t>
                      </a:r>
                      <a:r>
                        <a:rPr lang="zh-CN" sz="1200" kern="100" dirty="0">
                          <a:effectLst/>
                        </a:rPr>
                        <a:t>帮助文档》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  <a:tr h="493504"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测试工程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2021/12/8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通过设计针对不同情况下的测试用例，找出软件中潜在的各种错误和缺陷。</a:t>
                      </a:r>
                      <a:endParaRPr lang="zh-CN" sz="1200" kern="100">
                        <a:effectLst/>
                      </a:endParaRPr>
                    </a:p>
                    <a:p>
                      <a:pPr algn="l"/>
                      <a:r>
                        <a:rPr lang="zh-CN" sz="1200" kern="100">
                          <a:effectLst/>
                        </a:rPr>
                        <a:t>最后输出《软件测试报告》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</a:tr>
              <a:tr h="1732749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维护工程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2021/12/22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通过分析《软件测试报告》，修复已列出的错误，弥补设计上的缺陷。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任务：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校正性维护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修改开发过程中为发现而发布后暴露出来的</a:t>
                      </a:r>
                      <a:r>
                        <a:rPr lang="en-US" sz="1200" kern="100" dirty="0">
                          <a:effectLst/>
                        </a:rPr>
                        <a:t>BUG</a:t>
                      </a:r>
                      <a:r>
                        <a:rPr lang="zh-CN" sz="1200" kern="100" dirty="0">
                          <a:effectLst/>
                        </a:rPr>
                        <a:t>（主要）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完善性维护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根据用户的需求增加新的功能和性能要求（主要）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适应性维护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根据市场的变化升级软硬件环境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预防性维护</a:t>
                      </a:r>
                      <a:r>
                        <a:rPr lang="en-US" sz="1200" kern="100" dirty="0">
                          <a:effectLst/>
                        </a:rPr>
                        <a:t>-</a:t>
                      </a:r>
                      <a:r>
                        <a:rPr lang="zh-CN" sz="1200" kern="100" dirty="0">
                          <a:effectLst/>
                        </a:rPr>
                        <a:t>为提高软件的可维护性的和可靠性而对软件进行的修改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最后输出《程序维护手册》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  <a:tr h="722414">
                <a:tc>
                  <a:txBody>
                    <a:bodyPr/>
                    <a:lstStyle/>
                    <a:p>
                      <a:pPr algn="l"/>
                      <a:r>
                        <a:rPr lang="zh-CN" sz="1200" kern="100">
                          <a:effectLst/>
                        </a:rPr>
                        <a:t>项目总结报告</a:t>
                      </a:r>
                      <a:endParaRPr lang="zh-CN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00">
                          <a:effectLst/>
                        </a:rPr>
                        <a:t>2021/12/29</a:t>
                      </a:r>
                      <a:endParaRPr lang="en-US" sz="1200" kern="100">
                        <a:effectLst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sz="1200" kern="100" dirty="0">
                          <a:effectLst/>
                        </a:rPr>
                        <a:t>总结以上所有的工程，分析开发过程中遇到的特殊情况以及处理方式。总结程序的优缺点。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l"/>
                      <a:r>
                        <a:rPr lang="zh-CN" sz="1200" kern="100" dirty="0">
                          <a:effectLst/>
                        </a:rPr>
                        <a:t>最后输出《项目总结报告》</a:t>
                      </a:r>
                      <a:endParaRPr lang="zh-CN" sz="1200" kern="100" dirty="0">
                        <a:effectLst/>
                      </a:endParaRPr>
                    </a:p>
                  </a:txBody>
                  <a:tcPr marL="58277" marR="58277" marT="0" marB="0"/>
                </a:tc>
              </a:tr>
            </a:tbl>
          </a:graphicData>
        </a:graphic>
      </p:graphicFrame>
    </p:spTree>
  </p:cSld>
  <p:clrMapOvr>
    <a:masterClrMapping/>
  </p:clrMapOvr>
  <p:transition spd="slow" advClick="0" advTm="3000">
    <p:cover dir="l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165" y="949325"/>
            <a:ext cx="5053330" cy="55822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463665" y="2967990"/>
            <a:ext cx="46031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Project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工具拟列出的项目计划详细进度表，结合当前课程进度做出相应更改，更加贴合实际。</a:t>
            </a:r>
            <a:endParaRPr lang="zh-CN" altLang="en-US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ransition spd="slow" advClick="0" advTm="3000">
    <p:cover dir="l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92" y="0"/>
            <a:ext cx="12192000" cy="685800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15669497" y="8397551"/>
            <a:ext cx="1107915" cy="461494"/>
          </a:xfrm>
          <a:prstGeom prst="rect">
            <a:avLst/>
          </a:prstGeom>
          <a:noFill/>
        </p:spPr>
        <p:txBody>
          <a:bodyPr wrap="none" lIns="91400" tIns="45699" rIns="91400" bIns="45699" rtlCol="0">
            <a:spAutoFit/>
          </a:bodyPr>
          <a:lstStyle/>
          <a:p>
            <a:r>
              <a:rPr lang="zh-CN" altLang="en-US" sz="2400" dirty="0"/>
              <a:t>延时符</a:t>
            </a:r>
            <a:endParaRPr lang="zh-CN" altLang="en-US" sz="2400" dirty="0"/>
          </a:p>
        </p:txBody>
      </p:sp>
      <p:sp>
        <p:nvSpPr>
          <p:cNvPr id="2" name="文本框 1"/>
          <p:cNvSpPr txBox="1"/>
          <p:nvPr/>
        </p:nvSpPr>
        <p:spPr>
          <a:xfrm>
            <a:off x="1131454" y="188342"/>
            <a:ext cx="3500581" cy="48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53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项目计划书</a:t>
            </a:r>
            <a:endParaRPr lang="zh-CN" altLang="en-US" sz="253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53" y="193933"/>
            <a:ext cx="981075" cy="4572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773" y="5852187"/>
            <a:ext cx="954944" cy="10058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38316" y="3429000"/>
            <a:ext cx="343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/>
                </a:solidFill>
              </a:rPr>
              <a:t>甘特图</a:t>
            </a:r>
            <a:endParaRPr lang="zh-CN" altLang="en-US" dirty="0">
              <a:solidFill>
                <a:schemeClr val="accent4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154005" y="4743910"/>
            <a:ext cx="95494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/>
              <a:t>基于</a:t>
            </a:r>
            <a:r>
              <a:rPr lang="en-US" altLang="zh-CN" sz="1050" dirty="0"/>
              <a:t>Project</a:t>
            </a:r>
            <a:r>
              <a:rPr lang="zh-CN" altLang="en-US" sz="1050" dirty="0"/>
              <a:t>工具实现</a:t>
            </a:r>
            <a:endParaRPr lang="zh-CN" altLang="en-US" sz="1050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10657205" y="4159250"/>
            <a:ext cx="971550" cy="527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660" y="751205"/>
            <a:ext cx="8824595" cy="5991860"/>
          </a:xfrm>
          <a:prstGeom prst="rect">
            <a:avLst/>
          </a:prstGeom>
        </p:spPr>
      </p:pic>
    </p:spTree>
  </p:cSld>
  <p:clrMapOvr>
    <a:masterClrMapping/>
  </p:clrMapOvr>
  <p:transition spd="slow" advClick="0" advTm="3000">
    <p:cover dir="lu"/>
  </p:transition>
</p:sld>
</file>

<file path=ppt/tags/tag1.xml><?xml version="1.0" encoding="utf-8"?>
<p:tagLst xmlns:p="http://schemas.openxmlformats.org/presentationml/2006/main">
  <p:tag name="KSO_WM_UNIT_TABLE_BEAUTIFY" val="smartTable{86890011-6a97-4dd5-96da-63cb4b8f8873}"/>
</p:tagLst>
</file>

<file path=ppt/tags/tag2.xml><?xml version="1.0" encoding="utf-8"?>
<p:tagLst xmlns:p="http://schemas.openxmlformats.org/presentationml/2006/main">
  <p:tag name="KSO_WM_UNIT_TABLE_BEAUTIFY" val="smartTable{f2fa9d4c-8bbf-43e2-a8d9-721b84c1c819}"/>
</p:tagLst>
</file>

<file path=ppt/tags/tag3.xml><?xml version="1.0" encoding="utf-8"?>
<p:tagLst xmlns:p="http://schemas.openxmlformats.org/presentationml/2006/main">
  <p:tag name="KSO_WM_UNIT_TABLE_BEAUTIFY" val="smartTable{f1873631-9017-4e01-88cb-0e013444c331}"/>
</p:tagLst>
</file>

<file path=ppt/tags/tag4.xml><?xml version="1.0" encoding="utf-8"?>
<p:tagLst xmlns:p="http://schemas.openxmlformats.org/presentationml/2006/main">
  <p:tag name="KSO_WM_UNIT_TABLE_BEAUTIFY" val="smartTable{f1873631-9017-4e01-88cb-0e013444c331}"/>
</p:tagLst>
</file>

<file path=ppt/tags/tag5.xml><?xml version="1.0" encoding="utf-8"?>
<p:tagLst xmlns:p="http://schemas.openxmlformats.org/presentationml/2006/main">
  <p:tag name="KSO_WM_UNIT_TABLE_BEAUTIFY" val="smartTable{27706886-d3f5-494f-ad32-b7ca21ce7204}"/>
  <p:tag name="TABLE_ENDDRAG_ORIGIN_RECT" val="489*157"/>
  <p:tag name="TABLE_ENDDRAG_RECT" val="157*233*489*157"/>
</p:tagLst>
</file>

<file path=ppt/tags/tag6.xml><?xml version="1.0" encoding="utf-8"?>
<p:tagLst xmlns:p="http://schemas.openxmlformats.org/presentationml/2006/main">
  <p:tag name="ISPRING_PRESENTATION_TITLE" val="炫彩气泡简洁大气商业计划书PPT模板"/>
  <p:tag name="ISPRING_ULTRA_SCORM_COURSE_ID" val="B6BCA88A-A948-49FB-87E9-F1B64DACEF6F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系统信息库"/>
  <p:tag name="ISPRING_PLAYERS_CUSTOMIZATION" val="UEsDBBQAAgAIANZMkEu27fNMcQQAAAQRAAAdAAAAdW5pdmVyc2FsL2NvbW1vbl9tZXNzYWdlcy5sbmetWM1u20YQvgfIOywIBGiB1kkKJAgCW8aKXEuEKVIhV5bdoiDW5FpaeMl1+KPEPeVVeukb9NRD36WXom/R2SVlW/kBSduAJGiXmm9mZ+abmdX+4cdMog0vSqHyA+vl3gsL8TxRqchXB9aCHv34xkJlxfKUSZXzAytXFjocPX2yL1m+qtmKw/enTxDaz3hZwrIc6dXtGon0wJqPYzuYzbF/FnvBJIjH7sQa2Sq7Yvk18tRKfffT6zcfX756/f3+81auD0w0w563C4QM0qsXPYB8GgZeDGjEi31ySq2R/hwmFyyo5/rEGrVfhknPQ3JijfRnp9wiDIlP48hzHRK7UewH1PjCI5Q41uhM1WjNNhxVCm0E/4CqNYc4VqLgqJQiNQ8SBRt5zbuUOcEMu34ckoiGrk3dwLdGkSqK6x8MLKurtSpAXYlSUbJzyVOjEzLGPL8qeAmqWQUZheBVrQX8UmVM5HudqkO8dP1JTIPAi2LiO9sda0TyFDkF02oGooQ4IiEAFKzkxT1kY5NlRhxhKYchTN3J1IM31SZMxWot4V0NtWNOIAZznndJQY6QELIripZB6GingSrE0BUryw+qSHfy426guoBd3w4gBW16B5xqjC0wxFhA3SgKnlRdYDMSRXhC4nFwCokMvAuGSATHQLfjIRJnJAKKkKhLxscn7gTrhNcU2+b/ll8J0+ksrxFLEpDT7tsIVZewo10KLDBMK/eGqYnIuwWEzcXeN2jcoIJ3zWolNhzsKFJedCqCymITR2fRu4X7c3yEXY84MaSVEyxjakqe1pixa5SrCrF0w/KEo3OesBpy/RqepSI1z3Scjf73tfgNsaqtKs/aguQ75PTZUHt2athXzKpLsKmqeHZVdanWDmvNv48VOqe/aUKfo99Pf2QTH4du8DiRKUVWy6bqPjg+N5YNjVGnEQ/0VP9oPbYlUVNbxy4UrLFQ/SUIdFPdP6AByv5Srn8EiuZNiYYa7uYXA3T6QQvgK3RfjBNw1Y4JJ+DCAfJLMo5cCrPRkp+XouocOwwbmwB9PbQJzHmSV/yWjOf8QsGEIznbNNMHdCET6c6A3hludloFdakHJvsAuGqSByClyMD+tAfmYka2HmgK/M5JlqqWqSGvFJemyINv64x/OTZdFCozu5KV2+RtmszhQ6xoDhc2SucD2v8N/3rH5w797h+liODQnsY29m2iB33NVdlTCCigXeHRKPbwWIsDFzJWJWtopheqztOeQM2s7pAjDGDtmSPOimT9z6c/emJ8Zkmzi9rdt4NAgNi6CpIbsF98VfHy1y4Qise7cmbRR6q922zl/v37r/9+/7NT0IUkfJQrBGs6S6Yy2Nrr1gs53sYMU4rt6QxoEJmsV3UBk9sQhBkOj6GUmSHcGs1YcQl1kColB6EYT+v8q4Zpv71d1pUUOR8i+7BOog9M3XmMHcdctYF7UiSXTctM4UKRtHduCXfuvmD2FPtQZj/D46moBgKazrQtQsDzZn3L8s2XjepmVZr/K/af3/n74n9QSwMEFAACAAgA1kyQS03wALexAwAAOQ8AACcAAAB1bml2ZXJzYWwvZmxhc2hfcHVibGlzaGluZ19zZXR0aW5ncy54bWzlV19vGjkQf+dTWHvqY9kkTZo0WoiqBFRUAlzY3rVPkVkPrBuvvV3bUPp0n+Y+2H2SG6+BwEHbpT2qShWKwOOZ3/yfiaOrj5kgUyg0V7IRHNePAgIyUYzLSSN4E7efXgREGyoZFUpCI5AqIFfNWpTbkeA6HYIxyKoJwkh9mZtGkBqTX4bhbDarc50X7lYJaxBf1xOVhXkBGqSBIswFneOXmeeggwVCBQD8y5RciDVrNUIij3SrmBVAOEPLJXdOUdEWVKdB6NlGNHmYFMpKdq2EKkgxGTWC39on7rPk8VA3PAPpYqKbSHRkc0kZ484KKob8E5AU+CRFc89PAzLjzKSN4OTUoSB3uI1SYnvXqUO5VhgDaRbwGRjKqKH+6PUZ+Gj0kuBJbC5pxpMYb4jzvxHcxPfDbuemdd/rx63h/av4tutt2EMobr2N9xCKO3G3VYn/1btB667b6b2+j/v9btwZPEphiDY8jMLNEEQYKmWLBFYRiExqs5GkXGDR/ScuGgyWraDFBGLV5piVMRUaAvI+h8nvlgpu5ljdR1jdDwD5S51DYu5cHhqBKSwEj3AeEA3D5KxyfPZilePziw3XQ6/90a2dVkbUGJqkWA1IK02LwnXSkm2s5IZr7kxGSrCVQ5CNgPVoBms1Pnzgso2cxwEZYxIEuvqy4FQEhBt0PVkJazvShpuyl9rrnASxsOmB3A63QpGktNAbEV9F3VVy0vxTWcHIXFki+AMQowjmzmb4KwWyXvJkXKispGJTGqIFR41TDjNgVz6QHvBzit6hisyiJE6AXIDxGj5Y/omMYKwKxAU6xXmBdK49fn0v4Jxq/QhKlzY+8YXf6d203j5xDlI2pTLZExwTDlluDoJP50Qqs5TDcCTUaiiTwjgr76r4Vv/2NGieWeHT/H8nYw36gCk5jJZ9EvNVCyqrTem0bETXXCU0tiDHlHhMvEhwXHBpoSpgQiVRUswJTXAka9fWU66sRopvYA+tv91CL0+4LE8THG2osWBQVII8Oj55dnr2/PzixWU9/Oevv59+UWixrAaCOnV+W11/dr19ReoLS25Ltq2KzNUc29K6exMvFsz2CI5Ctxp2b4pyof2Mi6L/JsY4tarkc3DX+qMKXw8DVqnkWsNKcP0qXP3XVbju/BIcrC3ASibg0Jz4IYBjU/CMY7kcrAV+SEF+178uvpoPU5A/b8i+p4d/lYj50+r9sPFgiMKdby13k3HJM4yj2zerB1rz7PQInyA7r2o1RNt87jZr/wJQSwMEFAACAAgA1kyQSzgBcUK0AgAAVAoAACEAAAB1bml2ZXJzYWwvZmxhc2hfc2tpbl9zZXR0aW5ncy54bWyVVm1v2jAQ/r5fgdh30nUvbJKL1FImVWJrtVZ8d5IjsXDsyHbo+PfzK3EggQyrEn7ueXzn891RJHeELT5MJijjlItXUIqwQhokYBOS303TRinOZhlnCpiaMS4qTKeLjz/tByWWeU3F9yDGarY4g9bN3H7GSLyPr3OzhgQZr2rMDmte8FmKs10heMPyq6GVhxoEJWynmTc/5svVoANKpHpSUHViWn03a5ykFiAlmJC+rcy6qqI4BRo83djPSE3r6vLtT2R7IomysvtPZg3JalzASZJvzRrmM316VzA367JAwV+lqZ9vzRqkUnwA0T388YtZgwpeN/X/1EgteGES2tVcfsSjhnKc6/YzUd2YdVVgLmQcXX0Fnx5718eI5L/GfY9MuwpOX0xeTwaCefSUwkKJBlASds4mS/7+3CjdH8EeIy3nRcf8ghsZs1qs5f2Bd8LyiOSBlrHhtKlg6cKNiF285S+XD3ZSLLaYSs89YlGAAvYejCJswZb5W2f1jBmBLfOVkhyeGT2c0U8tThNe+AH7t7ycfG0FhvU25CvsgtV4Wpu+lZFrDwROxXNYSBPOG6nAvBpKLOZCSs5iQgzvSYEV4eyX4aUHexmJkhODL7T+skKKKAp91WZj1DM6fi+77xajt3ar0f0mtJdz+4nSI/xuipXCWVnp3yQ5nXid7hGdmGnSrzBDUtNBPLEtjzTW95CowmIH4o1zOtYN4wrk2OO5a60hOkqiHKCkP8vIH9KXftZUKYiVfjUCoWy6mOOVpCip/lMbAu+QdwUDRqdUpT6OYXKsygjwJQBYZOWxANzOmaqGKkJhD6H1I8DeeOhqSOoiHaq3e7WGrYorziOjStJPirZUYl7X0CPY6Lj6Fc4youwVTqW9WqfzwxCOju7M5TDOTPXFJAf4auocre3nSdSg+W/yH1BLAwQUAAIACADWTJBLOD/HHIQDAABKDgAAJgAAAHVuaXZlcnNhbC9odG1sX3B1Ymxpc2hpbmdfc2V0dGluZ3MueG1s3Vdfb9MwEH/vp7CCeKTZxmBjSjuhLdUqylrW8O9pcuNrY+bYIbZbyhOfhg/GJ+Ect91Kx0gRQwhVU5fz3e/ufnfnS6PjT7kgUyg1V7IV7DZ3AgIyVYzLSSt4nXQeHQZEGyoZFUpCK5AqIMftRlTYkeA6G4IxqKoJwkh9VJhWkBlTHIXhbDZrcl2U7lQJaxBfN1OVh0UJGqSBMiwEneOXmReggwVCDQD8y5VcmLUbDUIij/RSMSuAcIaRS+6SouLM5CIIvdaIpleTUlnJTpRQJSkno1bwoLPnPksdj3TKc5COEt1GoRObI8oYd0FQMeSfgWTAJxlGe7AfkBlnJmsFe/sOBbXDTZQK22dOHcqJQgqkWcDnYCijhvpH78/AJ6OXAi9ic0lzniZ4Qlz6reA0uRz2uqfx5Xk/iYeXZ8nLno9hC6MkfpdsYZR0k15cS//s/SC+6HXPX1wm/X4v6Q6urZCitQyjcJ2CCKlStkxhxUBkMpuPJOUCe+4HXjQY7FpBywkkqsOxKmMqNATkQwGTV5YKbubY3DvY3FcAxXNdQGouXB1agSktBNdwHhADw+Ksavzk2arGB4drqYfe+3Vat0YZUWNommE3oKwKLQpvipZqYyXXUnPPZKQEWyU0RpYF5vK85FQEhBvMLV2dGseA6XCB/Dvb3eZYmo3k0oyWeo3DFY+uN9P2W2UFI3NlieBXQIwiWA2b438ZkJtNTMalyiupoNoQLTgDMuUwA3bsqfGAP3P0Hl3kFi1xpAsBxnv4aPlnMoKxKhEX6BQvAJRz7fGbWwEXVOtrULqM8aFv5e75afzuoUuQsimV6ZbgWELIC3Mv+HROpDJLO6QjpVZDVRTGWXVWJ7fm75dB89wKX+Y/XYwb0PdYkvvxsk1hfhlBbbcZnVaD6IargsYR5FgSj4kHKY47lxbqAqZUEiXFnNAUL1ntxnrKldUo8QPsofXvR+jtCZfV0wT3MXosGZS1IHd29x7vP3l6cPjsqBl++/L10Z1Gi/UzENS58/vn5KcL6xdWd6ytDduOKnPXc2zD6+27dbEyNq/gKHQX9u13f7Wi/s7V33+dYOZxnQoNLuI3dfTOkYJaTRQPa8H162j1X9TRuvBrbXBjpdUKAa/BiR9rvAgFzzk2wL019V9psbtfL3wD/qEW+3dJuHPO/lsO/NPqPXztxTsKb/3N0kD5+u+/duM7UEsDBBQAAgAIANZMkEvQmuqLlwEAAB4GAAAfAAAAdW5pdmVyc2FsL2h0bWxfc2tpbl9zZXR0aW5ncy5qc42UTU8CMRCG7/yKTb0agviBejOCiQkHE7kZD2UZlg3dtmnLChL+uzsFYdudFTuX7Ztn3+lMM912kmqxlCWPydZ/+/1buPcaoObMCi5DXbToBerMinwGk7wAkUtgEVL+/nqUdyeCMmbSm04372hra35MEbQmNENoltBKQvsitDVqcy5sXfwOCjsUtS+o1uXpyjklu6mSDqTrSmUK7hl28eJXvb4IViWYM+icpxCYDvxqI0+OtwOMOpeqQnO5GatMdac8XWZGreSsLf9io8FU973cA72HwfMosBO5da8Oijjx6B6jndQGrIVD3rsRBgkLPgVR8+359QcaGDcLiugyt7n7pZ+uMOq05hk0u9THCDFZeTW4AUaTc7B2e+K6jxEQgm/ANKyGNxgBqPRK/+MCtVEZdqSBNnt+RIXis1xmh9Q9DJLDw6JtW/dOhfrjD1kwQioaoQUxkUXbu0FNfTy5jpxcG6UdU78KSpSUqChRU2J5FIPzuPglwf1HwrhzPF0U1QNRvY1VJ7hZgpkoJaoCPs8dNc7V2f0AUEsDBBQAAgAIANZMkEs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NZMkEvZnKM3dAAAAHQAAAAcAAAAdW5pdmVyc2FsL2xvY2FsX3NldHRpbmdzLnhtbLOxr8jNUShLLSrOzM+zVTLUM1BSSM1Lzk/JzEu3VQoNcdO1UFIoLknMS0nMyc9LtVXKy1dSsLfjssnJT07MCU4tKQEqLFYoyEmsTC0KSc0FMkpS/RJzgSpfzJj4or/9acfsZy39zyatfTZl39OZK5T07bgA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ZMkEtfiFvqaggAAJEgAAApAAAAdW5pdmVyc2FsL3NraW5fY3VzdG9taXphdGlvbl9zZXR0aW5ncy54bWy1Wktv48gRvudXNBQskACB9aBeDjQK+GjZxMiUVqTtmQSBQIltiTDJVsiWZrzQIYcFNrdFghwS5JRLkEuOOQVI/kuAnWz+RaqbpEXKkkzaE3FsDKvrq6quVz/kXnTvBuo6YtR3v7KZSwOTMOYGi6j/A4R6c+rRcBySiLCouqPcuoFDP+jBHeU0oEbMDhw7dFQ+GvVraCA+qNuRu1oX3ppKs4E6TdzAXaThlgpj55J2LqkwpjXqaq+6JyKWG5I5Cdhhqb1qbvQpQA8iEjI9cMjHvpTnzg7lZ3AR2o4LfFG/3eTPNtW61Zr8Qc16q9PC24YsSVIbqS2trtW2nc55R64jXGu2atJW6TakhoTqrVb9vL2tdxotCd4G522Q0sTnbdTsNJsNbdvADUAjWVa0hrrtSOf1ugzacPdc3Q4GSqdWQ/V6XWpq21ZbGig1BNwSyJClLnegpEmK1N7KilzvSmigDpRBc4s13FZbqNvA7Vpt21QUqVbbOXc3u6y7dtTC00nd+YzAgyE4OMpzq3oguXrzdRgCs0X8lWczggLbJ28q3//ht99/+813v/nTp6+//fS7v336/T+/++NfK0mKinROAalleWpMBDIX1z8orVcVYymjsC1bHFk6cp03ldmaMRqczWnAwOCzgIa+7VX6P4zzJ5ldESTdkLAM7s6ek526jvgUhSW6IKfhOQWaU39lBw9DuqBnM3t+vwjpOnAKmbl8WJHQc4N74K6dd1R8UpHnRkxnxM/Zh7v8KQ5bQc+KCDevjflTCOnZM+KlGmviUwK3U/m8R/agGzdymYDKdf6cgq7sBdkLQIM/pzEBaMmDOvx5HsTIRwbsEm8Bp3V49gMJ80rilnkSRVfrVdl8WoV0wZ2dxz0f6EecR6EDBQtuYY0/hUB8glxhoSglbhPz1/YYk9f9XtLzQQsEN9tcEpIQOVam6uhqLBvvp8PRxWiq6BeVvhpXJeJl+aNGu/ux3mr/uFdNcAUlmVfycJiXhYSwVq2YLMOajIZTEIiHUwO/syp9/rs0dHRtDXUDV/rJf0oLGE/wTaXPfxeBXk8m2LCm5lDX8FQ3p8bIEn4ZYgtrlf57ukZLe0MQo2jjkg+ILQmC9uyGBEWe64gB3rLdYE0K6NNGV7JuTCfYtCa6aukjo9I3aRg+/ERIttdsCcmztCPkuJE984gj1EKKiHHeXkC72KMh+MeWLnBS33aDsyLaJ/KtblxMrdFoaE6xoaWUSh8HDtJCm2sqL2gim3gCMkIb1vKXwaci+4QEJHteaSGX+sXlEH4sbsilu1h68MNeYM0YQ0jGJCgAhMTBE8g607wdTTTuQ1CIbLSyo+gDDZ1c0mRDV0C2bqgjSE3Vysi3uJhUNgTeDeaQOmTOCsi7wqYpX+CpMnoHOQ61OSoJGr2FknxbEvQem1BD2CwAM+Qb/ULmFcHLMC2QtAbnNs937wHZ8znguDc3Ll1HQOEehjIR1RidldZk4i+vIZC6PDxS7bFgcLZ4W7gbAqaEDixzBXRBG1KxxrPry2v959OBrA+xNoV000a3U0t0Sa7Utx9QQBmynY0dzAmakbm9hkp4gDHHdcQYj7ww4Vdr9ytks6T/fJG0LkPD7754gUm5hnfAMtgxgzLYpqzYc9q525IZvNAQnutHrSjigBebYKrYkCf66POEKHL9tRd36c8RqEfjygbrWTte76/iYfs/GGPGLVjRoaMpLi0FwrAS8yUHFk+vFFA3BqBuHPdzaPj8lFpKgDFKZBgUvULMDXguZ8gNeLSciFusmLoFm61bMuOnjwJgUatx1A7Hm58RPQKH9MdSnZE7Cvslj9ibeCMDa5cIf5EoZ7ZKuaXF0q0hGG6AzEWcVCDVc31+hiom9voKp66IV4PcfG7p2nNEdXvuvVgRwM9rnzzdh92F1BdUz47SvI4XpZ+90pB4ipNY77jcBuKxQAvHKlOfr4qYieWJejlVZUPF/ETB69krjoPq4D4ZWuZ0KCtcApSJb7P5ElbhO37OKy4rPhFoeCCDvGTyJrHD+fLfv/5LcTF79sRUlFB/WlYOFD/vmvhR3i8Mykj0ywJyLFnJQ8VLQWByoEqh//nXP/77578XweqQn5/lxGLHq5JPfX7DVUg1VEASRdmyZPXyCorEFDVB1yFsBUsKuZInb6Hvia1+pX9lh/fQNy1KvbKChON5arLSNuxOuGvmuQEpCX/1QsQnb+njqaxp4ugPJeq58/t49XXg/JLc8iGPLsrIUy9lA5rznkjiuKy8TLG2pU0LOkL8vusHm4NL3SNhd5/i2dDCWe56JmAh9cb8YuvpTS4w8Hs4SOM+C/mJPn3LckRL+iGJXcKVpexzjsGEMd8qZnh3tH3uCS8dJ8OaEPb5bqgHi4IaTybDnqfvo1RVEde+/TvbixLEI+2J4XDGSoYylu+I+/wG+cie8GeI+/wmX1BGcKh7AtofySLTqzjFDrP0IoEDHhKIFpXwpG95Hm7BkF/JRhmTEkKe06cO6Yt10XJ9ktQyp2UNrh6xuBc8bl2uOGb2IKYd8a8ccgO73K2eTt4ec5lHjme2mAfUXzb64v1Q+ic8h/I//upg3xkxFbGHFXlTgUOIPV/yNh9VUCLjTYW7M/5+5hhulTYz3ssySGHNaagvmrno5aVUBryFl1NF41I/DepVn/ipVz0VoV4i9ngAg7U/IyGGHHBJmpx5WpZ7md6C3YjNaB52ZDCLZ0sQHcDpKMVkCLm0Ehuqx6SK37IMsK1krkc2JG1UGULGN6en34ugOE7ntsyG5I5lszuhlC6CpNPtUjHLnR84ChOnsYO4eKRk0TF7FonpH+hW6dKTUXZgNUrbNM/3LGtMyGXuAWXAeywAvWp2lYUu9eRb1n0aQEHe0b86+B9QSwMEFAACAAgA10yQS+9ftoEPFgAASHUAABcAAAB1bml2ZXJzYWwvdW5pdmVyc2FsLnBuZ+3da1hSWb8AcMtuY95mpryUik3TZbqZ42ipKdplmrLUMk0zJcUkw2sGKAiUltpU+nbzUipdpsy8kJriDdE0qZykJhUShYzUhAAVN6Cw4dCpec/M1Puc53w437bPI4rutX9rr73W2v/1/8A64+u93chgkYGenp7Rjl+27tXTm9Wup6ffOW+O7i/3W/1v6H7MSNy7fbNeRZfVqO7NLJTnbk89vcrs+eqw2br3X8X/EpSop2fc9uF7BjPuboSe3vGBHVs99yWFigd8zq7BDXQMyq6mzGjWo6XOT1iKWnFztdFW332b32wO95hn4BmybcGZuq++yzu9c8GpX+bN+vrS7p9s897fHDcBlYXKTr8fSqf3+4OoBlWzsdVPxYThyX0Ih5ey+lLVJo4RiS7rcm3cwEtCKvrQ1AGQNHRlvxpraHHoxIw5/3ip6PIQBfc03Es2Irsd0Y6PwLVTQvf1rd73Iz4/1iIw/HrffhXGvJ2HF6213zV6+AvH1EXp97QI2Wk4PlFxB/582ennmMsRnx11yLbNo+b+XGDTTlxSh7WEhIU7tOjpG67/y4tHw8mjYSYkrYo/P9w740vVyVzvu/a9J37h5Phqwd+KfiyfM8NzF3j+LqP5/mFiWCK5kWH59/JyS9P2Wfae575w4h9tM2fAZvM2H1ryeZN57jL9tv3zpjy5Uj/VYmzP63K9AL3PTvi/QQaHZkMQBEEQBEEQBEEQBEEQBEEQBEEQBEEQBEEQBEEQBEEQBEEQBEEQBEEQBEEQBEEQBEEQBEEQBEEQBEEQBEEQBEEQBEEQBEEQBEEQBEEQBEEQBEEQBEEQBEEQBEEQBEEQBEEQBEEQBEEQBEEQBEEQBEEQBEEQBEEQBEEQBEEQBEEQBEEQBEEQBEEQBP3/QWOv48gqblcc8wsf/X7I9tEJ2+XzDG5+4XPfL8/wNFSuHPvhNpcZ1RP2j3KHeLpymV+F/+dywrrTpz4DdXXcZYr8vCI3DeeFt2w/SZsZOOOzKnroGmOW/Req/vSE7ZyUBUmrTyw88X+Aog3C4xigXDI1QuG7gZMvG5kwcori8dJsJf2NRbd9KXI/837WUP3TScf+OAUmugsDUxLKTP92iS2jhoZkCX04YM+z6yS4oj+xtMGTqAacxGIqaFFQda3MODyueWpY4oWYvqhX+90JsX4gsyprtIRhGyoAsRXIRCFSClIk1wqRIs6Pf206h7FpEZX/docrUJ1AjHYTYQqD3zti3vx+MZuBS+nIpRqHs9xVZRbY3yx6NwdZv6zB9feJECIQew8puwUDj+xn5Fox7VIG5zeyQwlicoWqFAEeVTyLI8kkChxDNbBNin7CH3EB497ZMdQTKqamGA6Ozs0Cx0glomfWrAZWH6jIZaiH9NnBBEaXpXMH/0XjWp9N4+2xfGby3WIkJagBWONLu6VNTnhHFIutkX/uVRCpj/nm8Vp4mtiVP+WtQHU1dDlSvq6V1rKJhPeXzgTMrQwuO68wuvOhCcYO6ur7K9LvwpstsOnnIYZBx/ph7ilKOLs0L4AcOn6bRH67FFav4i+TsjDG5Ot7mM2bA61lLJK8GqdlZKFPl2MR3YdhKg4zEhlJDwkp5tVWsCW5x/ZcKDldM62lq6Kf/tIYk6G2VsV6EcsA+8tDfq9cgfzbXqyZGFdjbcGoJbYe+funJmdHX+94uYKSMhGJ9EWb0VXvmrkdJVpNQ3b2VJVfaRqnBN7SreCnEd8NsVMOmoCcjDjEjBtvtoPSi7YBqPTdsy+4LD1isaQvaBOzqZzHnky7aNbQN15SfWtVag+ZdqJ7XakySOEP4rb9jqXUXO+t2G/TZ5m2MC8ddY6obIMVnTsqjhk5Fw26CpFHUN9LGtcC9htYxQbhIxurjz8Juh6bMfdds82/u4fKsFu0K0TGavKKI0hlh0ZV9cOiHuKAq7GXnXl7lnqSWX4/hxcWTKUB2JCH3Bgwr5hX4VYTHdVy7/qPpJ28bhUmnTPV7EkrXmIszTDYDvAFvkE37hbS/cOqt1F/PdhGi7NZtfU8S34UNbPLucChCpDeZVAL5LFeZyPpXNzjEZZz15qQY2Z3uQnNLOqWpqRgxbef+m1/xkl8TImXsh6wot3ApbASFktU0sBp/FE60j93fngq5xF5PHBmshiTM6fSRR+lnt4rYJR+t8t1fpRYHA8CJovuSBrN2jsSjli035l5QFUtdy+u4M/3Tvy5L6ZvGreGvlbnZ1YmEqtFAz/TkODIDmleQ7/9pz0zTgav9/WhNA6xjRbDjSUDqBF8fwqf7OOGqcKtyTm4TjdDpXLIT8f6V3R2o7fUiAJWlnY+ui9zz6t7YOuE2mpKiBhn5/A2lCYS2waOuWIdGKSxNNgajZLt/nx0wDuXokBfFIiTPu6pEU+eEzu17W2xjb6irFCUIFumdmO5Kfpb93yYrZ20z7EVPqm8FWBOZ27BkgCfKwWEwspfw4ADEV6h8cROscxJxt8nispum+ecYlQ5LRtk2Ljofhm0Ly+uM9YOPZcvCgdQYuBxH6Cgp3Pcl2ZorL3iOomUJXK6lBineLqa+l6jZMIltT9fL1J4TR1wwLjewXN6BfcnH+0lMDuHFIrr/ZW49x/35thIOWmOSBl/Q85xkws4RVSklpir0YTiR2+n3eTQZ1XGEUXBjRTwPQrHIE9covRvOz14sgIO03q84N2pCGZwuT5gXEhoHCL3PB+nIvQNAXwx2GOCbePaN3mDySppCUPmu9KNkxFKeidGx8E1g3FKkiIE+5hPfsd0B+ReqYH1R6jOTiTYwtBVmTXkw1UanEWgd8I1OkvRXN+bUPFLj+TaoF/A6vQecG9r1bZOs8fpdvfgKdfw8LZ3/kvQSieBh1MTDP/zgbpgGc4QsY/8JKaeais/H5eCVHyYs/QpcqAmoXMEz5LnKJxxwcI5LDpjLQ2pxsSJ7C14d3ji+KkpmyOuvVmOHztpbtTrbq3BVA6TMpJ0rYiZ2J/uNe2aoykFEpniMs9o4dy78rats6lhx0uqjToulFUEs0v5KlLPECAXT/vhAhub1qGl0kIc75URoik5qbAh9EMbqHwXfGqDxhrbgFZk0vIX3eOFhFUHCfciQtzVAwRyBi+Dp9EyLNmVFcXf90rNWnTTw7yedaUOjD6KCWIf41EVlj5IZL/xDwm4Ec1nvOYQdsYM1NaQtxP2gA0DXrGdzStxd/PrqYsBzEQ5jYfXeoWB2hKH9qNjdzuP7uIoHirpXN08sB90E1AHBPHkp7YB/O1CwsBV7qbmWGlSnfpHWF4jot/u40AtYHnQ07t7mcF+K+oMfbIsKSf8sqNKLc/BBM8Kf/PLJnJVefhhD9dXKI5HDmmNG9KLz6qr6WZuVFcPfrUDGKFfShMqe8YtKBH7pDRNk80tqWtJVGflEZriX+xvXdGmaPhvD2AFwrQK/WBGuv09DQFhes3gsMCf5GVaylDQGKBYZTqcyjGLoNNGW90nJ3h8xuREsPOW988Fo2KW4llXZTMD6abAhG00fu+69F7RTme1PwJRHL5H6h46DZQ0F3crLsrRq04VCg0rpzl91PG6qkk5TQRkZXRKpYkP/93568j6QN8eNAxxHmbuXfj2j5vPm7+NF46L+598JybW5rywyc3KGJSvOVuPqharOHhNrVVuyaXLQnvN2KxbvCeegAW5H7Mqy4jb1XzpqjEx51Gv7uqCTRfDzg1aA2cR6jcSzgM8nqLrNN5xNAw/aG7wayP+nbmq550mdGIiZVLVfN9KJN00iVTIFdrdncT4QkVr90j8YvsO/YfdmJHm0fOMQSDlvepAlXSxqD41UMVz3OQEeKD4QQkZm56PWtvlIkZGrqmegR0fYwJ+Sym1Ge9rWMo8JOD5LolWotZmGsGqA5qOsv51ZAn6XrAhTFDTejxJ7k+PAe8xfw0mhUosX024cwWj08o+Lmt2JVHKoO8m9gMb62a3JijRTFzKN905XPeUa1UvXN0FnSyz9r7W/FVkZLxiYfsiTnriqN/y7ITtFXRBb6jW92BqoPasrE/VDli/9NqwHsDcKgT8+esVsylOqYasq1cJIUxewsbvM2scHnZoXQF3Wn/WeNRYTVbPBu2WIpdXjdbrFDVpn4KvvUZWAsSVAqGRuKwcf27jwnYhi3tmk3iUSLft7bq6qINqxq/VLN1FVxE7WWDbyXrg6lrPMo0EaxXs9YpNznqxJx0W9+qdNczzPUN77203OrNm5IFZZqqLue5EGQzRt8j5m1CZblXv6sq3iadtbNfHW+mruqaFxIHF7qfv01IBCdXLONyPVm6jtppwCacLBicESqyV9fZPWzixWm7AcTSH9lX9D9gr4m6UznkWZlpKmQpeaoEoplNKUKsNl/q6lpa5OUW3vtvH+p5zLOUAp5QbwLxO17zqrh7pgEk3Hq2ZF8heXJTg1BRS7LKlTJNVQ3mJct1SduX5IPp4TdofRZHH+D750fGLT4Utq+AKf7gkLQx1UTueokur1lLyxDG9NzVtMM19lZzGICrObFKHkANyy4nkCjKRv3IAxaxnyWdX8mRq7tmjtZiSwhuYMofq4a4D1mSiC2AZ7sWoLU8+P4+ULWAnHLf6NBjc9L1ghBjLfdz5D2mHHNTbf1u1oMdhWXr2qDAhEpxSnsoffIVY+1uPtrbYy9vxwm3YftbkHwoHjXOze7o8gc10xqUHSt9eH/RbNtKld9YwXNxl91PbUIqSeqVmZx/pumUotTBmvYY9d7jo1/qhbQDXJElg/gIdOKuy0zh8YePTVyh3Wf4Au1leM+Dn4wac5Ge7yTkSP8p09wDmVCVXNcxRDb+eABRTS1CZNbQYk5kX0wKJ2qt4g6H+oIiyCpowzzny4+QVYZGkHmeau3XeNW9PR2WeX9ym/OFSufM5ypIXhKcRA+mDZ5/RLp3q0H4juJrZk9g8TDSaO2xGPYCzVFy+vTZCObFKnI8TcI/fsw1wwjNHeEU/Bs0NU6btWX1WfLo3vW5R3aoqMb68Ocsk0i5z4WRJ8YYut8NVdO3gS2KHZ/TBbSKGSTL+9xw/VS/vRbC7vRxc339z6HbBEjmbocEo6lnE2P0vSptbfgdJw/koSYUfu5wWRLAKgQsWl6um6KpkIdpD1eeMM5hUxvTl16pCNz7ANRFMjtzx9ofNrRvPD2e6+8VInIzn5oQtQFMda4ewk1m5ncTC8D+DHMexh/PtrJZligngvRK2KTo7iql9+vYiu3VRUVTtpP1kP7KTBzYMjWjCOIuLBh2By090g95NRgUu9MZ3lL/d51kWPZnFousCsCT/bcGz0PB2Q23PaeyJDJ/qEtHClpLigm5Pqr47aU+DQbTf4L3TNGxyaa1Asce0j2vCOp6Hp6RyCNTZWIpPfll1qw1x8gXdPtriibABcELDww7y085+r+/HH0vXXgyXRl1qM++lTLvweWRp3jqww13TbG8sF4u6nWGHuvmOmyIBkKppJMIWtKfsHp3COS/9eH9Tnre89IETfReICl85Kqi7aim4DF1MoLuShO/RqPQeriI0g6aoo6FuKOSJK+iGcbIx+xRVIHelO+6Yb81VuYlXTexLd8n4etKvtgHL8cxI4US1LpDKcV0+GlPbn4zmDQcyjyEmG3RhxESnHd9t4TF+fphfLvHNtxQOqAuseKAEx5Cpnma1mpCVbY3FHdNuZMOjZ4JkjuHChkTEhvTV7IMLSln1ZkQhWUGPPyLFVkxN+/MPKR7d8XPDVOMWZ+yJVrugBDSxtUmuqjXz05R30agJlHMJsGC5Ta5/9yvzO8KEye4dG8QwHjqbPOKdYzm30mCruAEduh/bGd+n4hSvo7jYAOfqB8/AE1dY1Yi67Uu0cJtWrsrSffcDa/4WwSFVoHDk3I+VQ4mbTVVShkv97C57fmRnIW04JgsTbGef2XN2iI1OP39rP3GvZiKX0aQaCH1NSCqkkoDSRjvyVGc458qj+2brH90nmR7UXdxuU7SPAo0wOQpEaWfqwj6C+AQ2WYr5Bk9LFLOp2HRp/0ysxKG9j7/BPS1mXdeHpy1o2v5pUTI6J5QI9KR1fROsUk7sreA38u2GsEUybNPkH17XwgOtvXSL8Eal3fd0n2kf8vRLnPa7jvVY/3wbypQ/2anJuzBgajybfFAXPsfKd1XzRrylE0T+46MDR6m31ysWhWLu9Cq37WTVHI+ZWp7yePwdSBRkbgRczomJk7F/rYWhOkahlrEQalYVnZmJtpMOSNF8fg1C+wpFGbBqm1U5/0zY6fsfntBUS7wUSVaODWoLrJ0UPz0eD4qAge+2z/6QLFCxXKqGDSsHR58svJrhc6PsuZ92QBM1ugxBwFMEXjymfUXiPa69eVvBkuGM/CLnXIeHH3MBJH0f96mIfQtEyRs7kG/QyTCAujOWeC/CNavLtPFfK3v/e/mYiu98tTQ1cBh9PfnpW9Dt8AQH4YNH8LNAxQDbb3kuyUr3MDoGt7L/c7UntUySPdtggnervJ3NWjeEp6vAvbEjzrFMEVW3RDmzLTXPFju+ja7Y8WGA4MuLxoPCBeyvZZefiIyjUjmjaZxm84fw3g310666yutWkqDb0nWoj+mYkwf1gUV7mfho/Ki0eET9R5y2MpZ/1q6ZA1rexJUJj328ZTZuj3Xzdffbs0KtegROhv/ao4XBQ6pC92lfbIcBl3f45E9efpJfvKs3cSIb2I2WgGuSeQzuBZUeTQHwh6L/TGhYbmQKHvnB14VOaAi83KZsNKPrIgWGZ0bJ/JazKrsRKusHcrmd85bwUWsXHB1N5+dYXUNop9k4T6RVE14LPvEhHVOAUjLCtPGhrfwaXz0cubS3sitF9aFSY0ePCf2ei2SNmiweewOtTX+g6Os/b4uePmB4vQZ+FvESEDlW47tELuxJ+3J6OQamyGq92rmfsiRnbyibZ59xUJt3OlHSxehVxYxWTr0xZ9QR3lcyzbZXNsTSn131MWMDu51eeLht0C4wWSckVny4ykGZ3biMxfzd7SPUaVSA3+r2FqVBNokvUs5TgRHNMiZqNK95ODESY9qIifCSZCJDRxbghAtOoJv4vVbXPuwouZ+6TH6FmnI4bgHhfx4ZsidvGjoZls4BWQv/mlQr4Hqcv8uefn+XWBg2yupgKxO1F5v3wrRX7YkljT2eZbzxkpzpZXPf5FRUyw3P3MYJ+4GKURL3WPSq+B7RmR6/R0Iy0ydfPc1mkBQ/NTbsMpQ9m3rOWhHHMv2Lkot6fZUkCfljQ68mukAzTp0q6F/Q3queXUFIRtjGgu7Jg6fNsR+SQZLBtgyY8kNkMjDNlApkzsx/ZAB1QyKV8zujYk6Wnc3n+cGWmEUfcpWoXfb//I+e/p45s+xf32pZraIFyQeokv3/yH86zrFR6zqD+datX0gHnjg5T7/noY1aANNmKg+x921m+1+x/Pwg7k++a9+3MrRgnOeuGZH/aTfMVgmcUbAMe+2R3xMs48fPK6qNu74oEGyYHw6IKFo1auvsUy3mM7+QomR51FDlItA2gDxGJYNohaRRaoD0vvClXTjrvtL/uH8oCLO7LTyT9KbnvZ7ua8c2760Vmw+l/hdQSwMEFAACAAgA10yQSzeoczFKAAAAawAAABsAAAB1bml2ZXJzYWwvdW5pdmVyc2FsLnBuZy54bWyzsa/IzVEoSy0qzszPs1Uy1DNQsrfj5bIpKEoty0wtV6gAigEFIUBJoRLINUJwyzNTSjJAKizNEIIZqZnpGSW2ShaW5nBBfaCZAFBLAQIAABQAAgAIANZMkEu27fNMcQQAAAQRAAAdAAAAAAAAAAEAAAAAAAAAAAB1bml2ZXJzYWwvY29tbW9uX21lc3NhZ2VzLmxuZ1BLAQIAABQAAgAIANZMkEtN8AC3sQMAADkPAAAnAAAAAAAAAAEAAAAAAKwEAAB1bml2ZXJzYWwvZmxhc2hfcHVibGlzaGluZ19zZXR0aW5ncy54bWxQSwECAAAUAAIACADWTJBLOAFxQrQCAABUCgAAIQAAAAAAAAABAAAAAACiCAAAdW5pdmVyc2FsL2ZsYXNoX3NraW5fc2V0dGluZ3MueG1sUEsBAgAAFAACAAgA1kyQSzg/xxyEAwAASg4AACYAAAAAAAAAAQAAAAAAlQsAAHVuaXZlcnNhbC9odG1sX3B1Ymxpc2hpbmdfc2V0dGluZ3MueG1sUEsBAgAAFAACAAgA1kyQS9Ca6ouXAQAAHgYAAB8AAAAAAAAAAQAAAAAAXQ8AAHVuaXZlcnNhbC9odG1sX3NraW5fc2V0dGluZ3MuanNQSwECAAAUAAIACADWTJBLPTwv0cEAAADlAQAAGgAAAAAAAAABAAAAAAAxEQAAdW5pdmVyc2FsL2kxOG5fcHJlc2V0cy54bWxQSwECAAAUAAIACADWTJBL2ZyjN3QAAAB0AAAAHAAAAAAAAAABAAAAAAAqEgAAdW5pdmVyc2FsL2xvY2FsX3NldHRpbmdzLnhtbFBLAQIAABQAAgAIAESUV0cjtE77+wIAALAIAAAUAAAAAAAAAAEAAAAAANgSAAB1bml2ZXJzYWwvcGxheWVyLnhtbFBLAQIAABQAAgAIANZMkEtfiFvqaggAAJEgAAApAAAAAAAAAAEAAAAAAAUWAAB1bml2ZXJzYWwvc2tpbl9jdXN0b21pemF0aW9uX3NldHRpbmdzLnhtbFBLAQIAABQAAgAIANdMkEvvX7aBDxYAAEh1AAAXAAAAAAAAAAAAAAAAALYeAAB1bml2ZXJzYWwvdW5pdmVyc2FsLnBuZ1BLAQIAABQAAgAIANdMkEs3qHMxSgAAAGsAAAAbAAAAAAAAAAEAAAAAAPo0AAB1bml2ZXJzYWwvdW5pdmVyc2FsLnBuZy54bWxQSwUGAAAAAAsACwBJAwAAfTUAAAAA"/>
</p:tagLst>
</file>

<file path=ppt/theme/theme1.xml><?xml version="1.0" encoding="utf-8"?>
<a:theme xmlns:a="http://schemas.openxmlformats.org/drawingml/2006/main" name="Office 主题​​">
  <a:themeElements>
    <a:clrScheme name="自定义 149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1596F"/>
      </a:accent1>
      <a:accent2>
        <a:srgbClr val="B95496"/>
      </a:accent2>
      <a:accent3>
        <a:srgbClr val="00B0F0"/>
      </a:accent3>
      <a:accent4>
        <a:srgbClr val="E1596F"/>
      </a:accent4>
      <a:accent5>
        <a:srgbClr val="B95496"/>
      </a:accent5>
      <a:accent6>
        <a:srgbClr val="00B0F0"/>
      </a:accent6>
      <a:hlink>
        <a:srgbClr val="0000FF"/>
      </a:hlink>
      <a:folHlink>
        <a:srgbClr val="80008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3725</Words>
  <Application>WPS 演示</Application>
  <PresentationFormat>宽屏</PresentationFormat>
  <Paragraphs>561</Paragraphs>
  <Slides>15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Open Sans</vt:lpstr>
      <vt:lpstr>Segoe Print</vt:lpstr>
      <vt:lpstr>经典综艺体简</vt:lpstr>
      <vt:lpstr>锐字云字库美黑体1.0</vt:lpstr>
      <vt:lpstr>Times New Roman</vt:lpstr>
      <vt:lpstr>Calibri</vt:lpstr>
      <vt:lpstr>Clear Sans Light</vt:lpstr>
      <vt:lpstr>等线</vt:lpstr>
      <vt:lpstr>黑体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炫彩气泡简洁大气商业计划书PPT模板</dc:title>
  <dc:creator>Administrator</dc:creator>
  <cp:lastModifiedBy>Hyi</cp:lastModifiedBy>
  <cp:revision>226</cp:revision>
  <dcterms:created xsi:type="dcterms:W3CDTF">2017-06-23T02:08:00Z</dcterms:created>
  <dcterms:modified xsi:type="dcterms:W3CDTF">2021-10-15T08:39:48Z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2052-11.1.0.10938</vt:lpwstr>
  </property>
  <property fmtid="{D5CDD505-2E9C-101B-9397-08002B2CF9AE}" pid="3" name="ICV">
    <vt:lpwstr>D021076FCBB043E2AEDB3C85D3D5998E</vt:lpwstr>
  </property>
</Properties>
</file>

<file path=docProps/thumbnail.jpeg>
</file>